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0" r:id="rId4"/>
    <p:sldId id="262" r:id="rId5"/>
    <p:sldId id="259" r:id="rId6"/>
    <p:sldId id="261" r:id="rId7"/>
    <p:sldId id="265" r:id="rId8"/>
    <p:sldId id="263" r:id="rId9"/>
    <p:sldId id="264" r:id="rId10"/>
    <p:sldId id="258" r:id="rId11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28B"/>
    <a:srgbClr val="387824"/>
    <a:srgbClr val="003399"/>
    <a:srgbClr val="5F5F5F"/>
    <a:srgbClr val="0033CC"/>
    <a:srgbClr val="5AC1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4"/>
    <p:restoredTop sz="94818"/>
  </p:normalViewPr>
  <p:slideViewPr>
    <p:cSldViewPr>
      <p:cViewPr>
        <p:scale>
          <a:sx n="98" d="100"/>
          <a:sy n="98" d="100"/>
        </p:scale>
        <p:origin x="840" y="58"/>
      </p:cViewPr>
      <p:guideLst>
        <p:guide orient="horz" pos="346"/>
        <p:guide pos="393"/>
        <p:guide pos="7514"/>
        <p:guide orient="horz" pos="3974"/>
        <p:guide pos="211"/>
        <p:guide orient="horz" pos="164"/>
        <p:guide orient="horz" pos="4156"/>
        <p:guide orient="horz" pos="436"/>
        <p:guide pos="5110"/>
        <p:guide pos="2842"/>
        <p:guide pos="3840"/>
        <p:guide orient="horz" pos="743"/>
        <p:guide orient="horz" pos="3547"/>
        <p:guide orient="horz" pos="522"/>
        <p:guide orient="horz" pos="3710"/>
        <p:guide orient="horz" pos="1747"/>
        <p:guide pos="267"/>
        <p:guide pos="5103"/>
        <p:guide pos="144"/>
        <p:guide pos="3470"/>
        <p:guide pos="1457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pos="2140"/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63612376402621"/>
          <c:y val="2.5540886403568327E-2"/>
          <c:w val="0.88136387623597379"/>
          <c:h val="0.768454482423763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Клубника</c:v>
                </c:pt>
              </c:strCache>
            </c:strRef>
          </c:tx>
          <c:spPr>
            <a:solidFill>
              <a:srgbClr val="A6C85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757</c:v>
                </c:pt>
                <c:pt idx="1">
                  <c:v>893</c:v>
                </c:pt>
                <c:pt idx="2" formatCode="#,##0">
                  <c:v>1207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EC-4727-99E6-82C14CCF9D2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Малина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496</c:v>
                </c:pt>
                <c:pt idx="1">
                  <c:v>539</c:v>
                </c:pt>
                <c:pt idx="2">
                  <c:v>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EC-4727-99E6-82C14CCF9D24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Голубика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281</c:v>
                </c:pt>
                <c:pt idx="1">
                  <c:v>411</c:v>
                </c:pt>
                <c:pt idx="2">
                  <c:v>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EC-4727-99E6-82C14CCF9D24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Ежевика</c:v>
                </c:pt>
              </c:strCache>
            </c:strRef>
          </c:tx>
          <c:spPr>
            <a:solidFill>
              <a:srgbClr val="B3A2C7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EC-4727-99E6-82C14CCF9D24}"/>
                </c:ext>
              </c:extLst>
            </c:dLbl>
            <c:dLbl>
              <c:idx val="1"/>
              <c:layout>
                <c:manualLayout>
                  <c:x val="1.8371801281339111E-3"/>
                  <c:y val="-1.30643920222855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EC-4727-99E6-82C14CCF9D24}"/>
                </c:ext>
              </c:extLst>
            </c:dLbl>
            <c:dLbl>
              <c:idx val="2"/>
              <c:layout>
                <c:manualLayout>
                  <c:x val="-1.3472498637528101E-16"/>
                  <c:y val="-6.532196011142794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EC-4727-99E6-82C14CCF9D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Hoja1!$E$2:$E$4</c:f>
              <c:numCache>
                <c:formatCode>General</c:formatCode>
                <c:ptCount val="3"/>
                <c:pt idx="0">
                  <c:v>3</c:v>
                </c:pt>
                <c:pt idx="1">
                  <c:v>69</c:v>
                </c:pt>
                <c:pt idx="2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EC-4727-99E6-82C14CCF9D2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138182424"/>
        <c:axId val="-2138321656"/>
      </c:barChart>
      <c:catAx>
        <c:axId val="-2138182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38321656"/>
        <c:crosses val="autoZero"/>
        <c:auto val="1"/>
        <c:lblAlgn val="ctr"/>
        <c:lblOffset val="100"/>
        <c:noMultiLvlLbl val="0"/>
      </c:catAx>
      <c:valAx>
        <c:axId val="-2138321656"/>
        <c:scaling>
          <c:orientation val="minMax"/>
          <c:min val="400"/>
        </c:scaling>
        <c:delete val="0"/>
        <c:axPos val="l"/>
        <c:majorGridlines>
          <c:spPr>
            <a:ln>
              <a:noFill/>
            </a:ln>
          </c:spPr>
        </c:majorGridlines>
        <c:numFmt formatCode="#,##0" sourceLinked="0"/>
        <c:majorTickMark val="out"/>
        <c:minorTickMark val="none"/>
        <c:tickLblPos val="nextTo"/>
        <c:crossAx val="-21381824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>
              <a:latin typeface="Helvetica Neue"/>
              <a:cs typeface="Helvetica Neue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Helvetica Neue"/>
          <a:cs typeface="Helvetica Neue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Клубника</c:v>
                </c:pt>
              </c:strCache>
            </c:strRef>
          </c:tx>
          <c:spPr>
            <a:solidFill>
              <a:srgbClr val="A6C85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Hoja1!$B$2:$B$4</c:f>
              <c:numCache>
                <c:formatCode>_(* #,##0_);_(* \(#,##0\);_(* "-"??_);_(@_)</c:formatCode>
                <c:ptCount val="3"/>
                <c:pt idx="0">
                  <c:v>27651</c:v>
                </c:pt>
                <c:pt idx="1">
                  <c:v>29791</c:v>
                </c:pt>
                <c:pt idx="2">
                  <c:v>39662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7-4AA2-94B7-72B6B146173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Малина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Hoja1!$C$2:$C$4</c:f>
              <c:numCache>
                <c:formatCode>_(* #,##0_);_(* \(#,##0\);_(* "-"??_);_(@_)</c:formatCode>
                <c:ptCount val="3"/>
                <c:pt idx="0">
                  <c:v>5784</c:v>
                </c:pt>
                <c:pt idx="1">
                  <c:v>7568</c:v>
                </c:pt>
                <c:pt idx="2">
                  <c:v>11888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47-4AA2-94B7-72B6B146173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Голубика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Hoja1!$D$2:$D$4</c:f>
              <c:numCache>
                <c:formatCode>_(* #,##0_);_(* \(#,##0\);_(* "-"??_);_(@_)</c:formatCode>
                <c:ptCount val="3"/>
                <c:pt idx="0">
                  <c:v>3965</c:v>
                </c:pt>
                <c:pt idx="1">
                  <c:v>6378</c:v>
                </c:pt>
                <c:pt idx="2">
                  <c:v>10883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47-4AA2-94B7-72B6B1461736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Ежевика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47-4AA2-94B7-72B6B1461736}"/>
                </c:ext>
              </c:extLst>
            </c:dLbl>
            <c:dLbl>
              <c:idx val="1"/>
              <c:layout>
                <c:manualLayout>
                  <c:x val="-7.6985719227866633E-17"/>
                  <c:y val="-3.59270780612853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47-4AA2-94B7-72B6B1461736}"/>
                </c:ext>
              </c:extLst>
            </c:dLbl>
            <c:dLbl>
              <c:idx val="2"/>
              <c:layout>
                <c:manualLayout>
                  <c:x val="0"/>
                  <c:y val="-1.95965880334283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47-4AA2-94B7-72B6B14617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Hoja1!$A$2:$A$4</c:f>
              <c:strCache>
                <c:ptCount val="3"/>
                <c:pt idx="0">
                  <c:v>2018-19</c:v>
                </c:pt>
                <c:pt idx="1">
                  <c:v>2019-20</c:v>
                </c:pt>
                <c:pt idx="2">
                  <c:v>2023-24</c:v>
                </c:pt>
              </c:strCache>
            </c:strRef>
          </c:cat>
          <c:val>
            <c:numRef>
              <c:f>Hoja1!$E$2:$E$4</c:f>
              <c:numCache>
                <c:formatCode>_(* #,##0_);_(* \(#,##0\);_(* "-"??_);_(@_)</c:formatCode>
                <c:ptCount val="3"/>
                <c:pt idx="0">
                  <c:v>57</c:v>
                </c:pt>
                <c:pt idx="1">
                  <c:v>694</c:v>
                </c:pt>
                <c:pt idx="2">
                  <c:v>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947-4AA2-94B7-72B6B14617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-2138992504"/>
        <c:axId val="-2139026520"/>
      </c:barChart>
      <c:catAx>
        <c:axId val="-21389925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2139026520"/>
        <c:crosses val="autoZero"/>
        <c:auto val="1"/>
        <c:lblAlgn val="ctr"/>
        <c:lblOffset val="100"/>
        <c:noMultiLvlLbl val="0"/>
      </c:catAx>
      <c:valAx>
        <c:axId val="-2139026520"/>
        <c:scaling>
          <c:orientation val="minMax"/>
          <c:min val="20000"/>
        </c:scaling>
        <c:delete val="0"/>
        <c:axPos val="l"/>
        <c:numFmt formatCode="#,##0" sourceLinked="0"/>
        <c:majorTickMark val="none"/>
        <c:minorTickMark val="none"/>
        <c:tickLblPos val="nextTo"/>
        <c:crossAx val="-2138992504"/>
        <c:crosses val="autoZero"/>
        <c:crossBetween val="between"/>
        <c:majorUnit val="5000"/>
      </c:valAx>
      <c:spPr>
        <a:ln w="0">
          <a:noFill/>
        </a:ln>
      </c:spPr>
    </c:plotArea>
    <c:legend>
      <c:legendPos val="b"/>
      <c:overlay val="0"/>
      <c:txPr>
        <a:bodyPr/>
        <a:lstStyle/>
        <a:p>
          <a:pPr>
            <a:defRPr>
              <a:latin typeface="Helvetica Neue"/>
              <a:cs typeface="Helvetica Neue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tx1">
              <a:lumMod val="50000"/>
              <a:lumOff val="50000"/>
            </a:schemeClr>
          </a:solidFill>
          <a:latin typeface="Helvetica Neue"/>
          <a:cs typeface="Helvetica Neue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65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08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945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93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667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92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70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‹Nº›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‹Nº›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‹Nº›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tiff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Возможности кооперации для совместной реализации ягод в Европе и в России</a:t>
            </a:r>
            <a:br>
              <a:rPr lang="ru-RU" dirty="0"/>
            </a:br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Торрентс, Хавьер</a:t>
            </a:r>
          </a:p>
          <a:p>
            <a:r>
              <a:rPr lang="ru-RU" dirty="0"/>
              <a:t>Директор по развитию </a:t>
            </a:r>
          </a:p>
          <a:p>
            <a:r>
              <a:rPr lang="en-US" dirty="0"/>
              <a:t>SUREXPORT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210F716-4799-418C-898C-B5967C9DE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" y="5114219"/>
            <a:ext cx="2367491" cy="7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10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748203" y="626815"/>
            <a:ext cx="6783993" cy="711352"/>
          </a:xfrm>
        </p:spPr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199" y="2029752"/>
            <a:ext cx="5544616" cy="2447925"/>
          </a:xfrm>
        </p:spPr>
        <p:txBody>
          <a:bodyPr/>
          <a:lstStyle/>
          <a:p>
            <a:r>
              <a:rPr lang="ru-RU" dirty="0"/>
              <a:t>Хавьер Торрентс</a:t>
            </a:r>
          </a:p>
          <a:p>
            <a:r>
              <a:rPr lang="ru-RU" dirty="0"/>
              <a:t>+7 916 614 38 40</a:t>
            </a:r>
          </a:p>
          <a:p>
            <a:r>
              <a:rPr lang="ru-RU" dirty="0"/>
              <a:t>+7 495 120 14 99</a:t>
            </a:r>
          </a:p>
          <a:p>
            <a:r>
              <a:rPr lang="ru-RU" dirty="0"/>
              <a:t>xavier@surexport.ru 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D90423B-DB4B-49F0-9CE6-8B7CF1F90F10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8E8B935-B078-4769-8B76-BD19F6054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05" y="2337024"/>
            <a:ext cx="2832991" cy="8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 компании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Surexport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sp>
        <p:nvSpPr>
          <p:cNvPr id="88" name="Redondear rectángulo de esquina del mismo lado 62">
            <a:extLst>
              <a:ext uri="{FF2B5EF4-FFF2-40B4-BE49-F238E27FC236}">
                <a16:creationId xmlns:a16="http://schemas.microsoft.com/office/drawing/2014/main" id="{ECA5E9CE-3B68-4536-B162-1DC52F4BE4AE}"/>
              </a:ext>
            </a:extLst>
          </p:cNvPr>
          <p:cNvSpPr/>
          <p:nvPr/>
        </p:nvSpPr>
        <p:spPr>
          <a:xfrm>
            <a:off x="2236907" y="1213768"/>
            <a:ext cx="1763946" cy="1199246"/>
          </a:xfrm>
          <a:prstGeom prst="round2Same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89" name="Redondear rectángulo de esquina del mismo lado 2">
            <a:extLst>
              <a:ext uri="{FF2B5EF4-FFF2-40B4-BE49-F238E27FC236}">
                <a16:creationId xmlns:a16="http://schemas.microsoft.com/office/drawing/2014/main" id="{6515C5CA-8F63-4CEB-AF52-5982593DD86B}"/>
              </a:ext>
            </a:extLst>
          </p:cNvPr>
          <p:cNvSpPr/>
          <p:nvPr/>
        </p:nvSpPr>
        <p:spPr>
          <a:xfrm>
            <a:off x="239290" y="1213768"/>
            <a:ext cx="1763945" cy="1198884"/>
          </a:xfrm>
          <a:prstGeom prst="round2Same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90" name="Redondear rectángulo de esquina del mismo lado 67">
            <a:extLst>
              <a:ext uri="{FF2B5EF4-FFF2-40B4-BE49-F238E27FC236}">
                <a16:creationId xmlns:a16="http://schemas.microsoft.com/office/drawing/2014/main" id="{6DD74B68-CC4A-4CEA-980E-E72C6C45EA14}"/>
              </a:ext>
            </a:extLst>
          </p:cNvPr>
          <p:cNvSpPr/>
          <p:nvPr/>
        </p:nvSpPr>
        <p:spPr>
          <a:xfrm>
            <a:off x="4234528" y="1213768"/>
            <a:ext cx="1763945" cy="1199246"/>
          </a:xfrm>
          <a:prstGeom prst="round2Same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91" name="Redondear rectángulo de esquina del mismo lado 66">
            <a:extLst>
              <a:ext uri="{FF2B5EF4-FFF2-40B4-BE49-F238E27FC236}">
                <a16:creationId xmlns:a16="http://schemas.microsoft.com/office/drawing/2014/main" id="{10A358E5-20BA-407E-B64D-BDB52AFE25EC}"/>
              </a:ext>
            </a:extLst>
          </p:cNvPr>
          <p:cNvSpPr/>
          <p:nvPr/>
        </p:nvSpPr>
        <p:spPr>
          <a:xfrm>
            <a:off x="6232147" y="1236173"/>
            <a:ext cx="1773519" cy="1199246"/>
          </a:xfrm>
          <a:prstGeom prst="round2Same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grpSp>
        <p:nvGrpSpPr>
          <p:cNvPr id="92" name="Grupo 91">
            <a:extLst>
              <a:ext uri="{FF2B5EF4-FFF2-40B4-BE49-F238E27FC236}">
                <a16:creationId xmlns:a16="http://schemas.microsoft.com/office/drawing/2014/main" id="{3D603C3A-D4B6-4B38-BCB8-8255637C278C}"/>
              </a:ext>
            </a:extLst>
          </p:cNvPr>
          <p:cNvGrpSpPr/>
          <p:nvPr/>
        </p:nvGrpSpPr>
        <p:grpSpPr>
          <a:xfrm>
            <a:off x="2247029" y="2573728"/>
            <a:ext cx="1753826" cy="775983"/>
            <a:chOff x="2510785" y="3212976"/>
            <a:chExt cx="1917199" cy="792088"/>
          </a:xfrm>
        </p:grpSpPr>
        <p:sp>
          <p:nvSpPr>
            <p:cNvPr id="126" name="Abrir corchete 125">
              <a:extLst>
                <a:ext uri="{FF2B5EF4-FFF2-40B4-BE49-F238E27FC236}">
                  <a16:creationId xmlns:a16="http://schemas.microsoft.com/office/drawing/2014/main" id="{99774148-E4D0-4B50-A152-D017479648AE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Abrir corchete 126">
              <a:extLst>
                <a:ext uri="{FF2B5EF4-FFF2-40B4-BE49-F238E27FC236}">
                  <a16:creationId xmlns:a16="http://schemas.microsoft.com/office/drawing/2014/main" id="{0C9D57FA-EACE-4331-BE4F-01F6C3E7B883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3" name="4 Marcador de contenido">
            <a:extLst>
              <a:ext uri="{FF2B5EF4-FFF2-40B4-BE49-F238E27FC236}">
                <a16:creationId xmlns:a16="http://schemas.microsoft.com/office/drawing/2014/main" id="{F7B3B9AD-F499-40E0-9410-EC00DE67BD3B}"/>
              </a:ext>
            </a:extLst>
          </p:cNvPr>
          <p:cNvSpPr txBox="1">
            <a:spLocks/>
          </p:cNvSpPr>
          <p:nvPr/>
        </p:nvSpPr>
        <p:spPr>
          <a:xfrm>
            <a:off x="2168225" y="2636048"/>
            <a:ext cx="1901313" cy="6700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Присутствие во всей Европе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с представительствами на всех главных рынках</a:t>
            </a:r>
            <a:endParaRPr lang="es-CL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dondear rectángulo de esquina del mismo lado 68">
            <a:extLst>
              <a:ext uri="{FF2B5EF4-FFF2-40B4-BE49-F238E27FC236}">
                <a16:creationId xmlns:a16="http://schemas.microsoft.com/office/drawing/2014/main" id="{7F508852-0562-4115-88B7-B5D13760D0DB}"/>
              </a:ext>
            </a:extLst>
          </p:cNvPr>
          <p:cNvSpPr/>
          <p:nvPr/>
        </p:nvSpPr>
        <p:spPr>
          <a:xfrm>
            <a:off x="239290" y="3534604"/>
            <a:ext cx="1763945" cy="1199246"/>
          </a:xfrm>
          <a:prstGeom prst="round2Same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upo 94">
            <a:extLst>
              <a:ext uri="{FF2B5EF4-FFF2-40B4-BE49-F238E27FC236}">
                <a16:creationId xmlns:a16="http://schemas.microsoft.com/office/drawing/2014/main" id="{E6D15CBB-B036-48CB-A3DC-0538B2CD1026}"/>
              </a:ext>
            </a:extLst>
          </p:cNvPr>
          <p:cNvGrpSpPr/>
          <p:nvPr/>
        </p:nvGrpSpPr>
        <p:grpSpPr>
          <a:xfrm>
            <a:off x="244348" y="2573728"/>
            <a:ext cx="1753826" cy="775983"/>
            <a:chOff x="2510785" y="3212976"/>
            <a:chExt cx="1917199" cy="792088"/>
          </a:xfrm>
        </p:grpSpPr>
        <p:sp>
          <p:nvSpPr>
            <p:cNvPr id="124" name="Abrir corchete 123">
              <a:extLst>
                <a:ext uri="{FF2B5EF4-FFF2-40B4-BE49-F238E27FC236}">
                  <a16:creationId xmlns:a16="http://schemas.microsoft.com/office/drawing/2014/main" id="{1187630A-C6C7-488A-B66B-BEC5B047C79E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Abrir corchete 124">
              <a:extLst>
                <a:ext uri="{FF2B5EF4-FFF2-40B4-BE49-F238E27FC236}">
                  <a16:creationId xmlns:a16="http://schemas.microsoft.com/office/drawing/2014/main" id="{1679F11F-A336-4C93-8556-8A27A6417F0A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6" name="Grupo 95">
            <a:extLst>
              <a:ext uri="{FF2B5EF4-FFF2-40B4-BE49-F238E27FC236}">
                <a16:creationId xmlns:a16="http://schemas.microsoft.com/office/drawing/2014/main" id="{4842A158-43AC-47A1-9E56-124CB16C1A09}"/>
              </a:ext>
            </a:extLst>
          </p:cNvPr>
          <p:cNvGrpSpPr/>
          <p:nvPr/>
        </p:nvGrpSpPr>
        <p:grpSpPr>
          <a:xfrm>
            <a:off x="244521" y="4895893"/>
            <a:ext cx="1753826" cy="775983"/>
            <a:chOff x="2510785" y="3212976"/>
            <a:chExt cx="1917199" cy="792088"/>
          </a:xfrm>
        </p:grpSpPr>
        <p:sp>
          <p:nvSpPr>
            <p:cNvPr id="122" name="Abrir corchete 121">
              <a:extLst>
                <a:ext uri="{FF2B5EF4-FFF2-40B4-BE49-F238E27FC236}">
                  <a16:creationId xmlns:a16="http://schemas.microsoft.com/office/drawing/2014/main" id="{4C358067-217C-4961-86CC-8BE69B6E7D36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Abrir corchete 122">
              <a:extLst>
                <a:ext uri="{FF2B5EF4-FFF2-40B4-BE49-F238E27FC236}">
                  <a16:creationId xmlns:a16="http://schemas.microsoft.com/office/drawing/2014/main" id="{BB2ADF00-235C-4E75-ACE1-0CE69F94A6D6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7" name="Redondear rectángulo de esquina del mismo lado 69">
            <a:extLst>
              <a:ext uri="{FF2B5EF4-FFF2-40B4-BE49-F238E27FC236}">
                <a16:creationId xmlns:a16="http://schemas.microsoft.com/office/drawing/2014/main" id="{E39DB8D6-9195-4233-80F7-51F7C8FA6963}"/>
              </a:ext>
            </a:extLst>
          </p:cNvPr>
          <p:cNvSpPr/>
          <p:nvPr/>
        </p:nvSpPr>
        <p:spPr>
          <a:xfrm>
            <a:off x="2239712" y="3534604"/>
            <a:ext cx="1758883" cy="1199246"/>
          </a:xfrm>
          <a:prstGeom prst="round2Same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" name="Grupo 97">
            <a:extLst>
              <a:ext uri="{FF2B5EF4-FFF2-40B4-BE49-F238E27FC236}">
                <a16:creationId xmlns:a16="http://schemas.microsoft.com/office/drawing/2014/main" id="{25261E83-6E50-42F2-B574-3E8937CD3EAB}"/>
              </a:ext>
            </a:extLst>
          </p:cNvPr>
          <p:cNvGrpSpPr/>
          <p:nvPr/>
        </p:nvGrpSpPr>
        <p:grpSpPr>
          <a:xfrm>
            <a:off x="2249557" y="4893118"/>
            <a:ext cx="1753826" cy="775983"/>
            <a:chOff x="2510785" y="3212976"/>
            <a:chExt cx="1917199" cy="792088"/>
          </a:xfrm>
        </p:grpSpPr>
        <p:sp>
          <p:nvSpPr>
            <p:cNvPr id="120" name="Abrir corchete 119">
              <a:extLst>
                <a:ext uri="{FF2B5EF4-FFF2-40B4-BE49-F238E27FC236}">
                  <a16:creationId xmlns:a16="http://schemas.microsoft.com/office/drawing/2014/main" id="{79D9BC6C-4364-4799-8D4D-59D6C097F963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Abrir corchete 120">
              <a:extLst>
                <a:ext uri="{FF2B5EF4-FFF2-40B4-BE49-F238E27FC236}">
                  <a16:creationId xmlns:a16="http://schemas.microsoft.com/office/drawing/2014/main" id="{68813F7A-58D7-4D5C-BDDE-6A88EDFFA8DE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Redondear rectángulo de esquina del mismo lado 68">
            <a:extLst>
              <a:ext uri="{FF2B5EF4-FFF2-40B4-BE49-F238E27FC236}">
                <a16:creationId xmlns:a16="http://schemas.microsoft.com/office/drawing/2014/main" id="{160C68CC-1FFB-4744-B403-601181E45DDB}"/>
              </a:ext>
            </a:extLst>
          </p:cNvPr>
          <p:cNvSpPr/>
          <p:nvPr/>
        </p:nvSpPr>
        <p:spPr>
          <a:xfrm>
            <a:off x="4235075" y="3534604"/>
            <a:ext cx="1764899" cy="1199246"/>
          </a:xfrm>
          <a:prstGeom prst="round2Same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25B42817-DF8A-4D47-BC31-FC9D401E68F0}"/>
              </a:ext>
            </a:extLst>
          </p:cNvPr>
          <p:cNvGrpSpPr/>
          <p:nvPr/>
        </p:nvGrpSpPr>
        <p:grpSpPr>
          <a:xfrm>
            <a:off x="4238632" y="4893118"/>
            <a:ext cx="1753826" cy="775983"/>
            <a:chOff x="2510785" y="3212976"/>
            <a:chExt cx="1917199" cy="792088"/>
          </a:xfrm>
        </p:grpSpPr>
        <p:sp>
          <p:nvSpPr>
            <p:cNvPr id="118" name="Abrir corchete 117">
              <a:extLst>
                <a:ext uri="{FF2B5EF4-FFF2-40B4-BE49-F238E27FC236}">
                  <a16:creationId xmlns:a16="http://schemas.microsoft.com/office/drawing/2014/main" id="{66BCEEF3-BE42-4412-975E-170258271114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Abrir corchete 118">
              <a:extLst>
                <a:ext uri="{FF2B5EF4-FFF2-40B4-BE49-F238E27FC236}">
                  <a16:creationId xmlns:a16="http://schemas.microsoft.com/office/drawing/2014/main" id="{794DF82E-7C9E-41CD-8AB3-41BF3514D414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1" name="Redondear rectángulo de esquina del mismo lado 72">
            <a:extLst>
              <a:ext uri="{FF2B5EF4-FFF2-40B4-BE49-F238E27FC236}">
                <a16:creationId xmlns:a16="http://schemas.microsoft.com/office/drawing/2014/main" id="{0E1E0D98-2E3E-4FD2-BC55-257E7166712F}"/>
              </a:ext>
            </a:extLst>
          </p:cNvPr>
          <p:cNvSpPr/>
          <p:nvPr/>
        </p:nvSpPr>
        <p:spPr>
          <a:xfrm>
            <a:off x="6236455" y="3532016"/>
            <a:ext cx="1764900" cy="1199246"/>
          </a:xfrm>
          <a:prstGeom prst="round2Same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Grupo 101">
            <a:extLst>
              <a:ext uri="{FF2B5EF4-FFF2-40B4-BE49-F238E27FC236}">
                <a16:creationId xmlns:a16="http://schemas.microsoft.com/office/drawing/2014/main" id="{1821D9CD-08BB-4EAF-83CA-9193E739CB6F}"/>
              </a:ext>
            </a:extLst>
          </p:cNvPr>
          <p:cNvGrpSpPr/>
          <p:nvPr/>
        </p:nvGrpSpPr>
        <p:grpSpPr>
          <a:xfrm>
            <a:off x="6241992" y="4893118"/>
            <a:ext cx="1753826" cy="775983"/>
            <a:chOff x="2510785" y="3212976"/>
            <a:chExt cx="1917199" cy="792088"/>
          </a:xfrm>
        </p:grpSpPr>
        <p:sp>
          <p:nvSpPr>
            <p:cNvPr id="116" name="Abrir corchete 115">
              <a:extLst>
                <a:ext uri="{FF2B5EF4-FFF2-40B4-BE49-F238E27FC236}">
                  <a16:creationId xmlns:a16="http://schemas.microsoft.com/office/drawing/2014/main" id="{29FF5720-98C9-4102-8D98-0AA67E8FCD30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Abrir corchete 116">
              <a:extLst>
                <a:ext uri="{FF2B5EF4-FFF2-40B4-BE49-F238E27FC236}">
                  <a16:creationId xmlns:a16="http://schemas.microsoft.com/office/drawing/2014/main" id="{E5E99F3B-1972-402F-B54E-68BD55C6BDE9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3" name="Grupo 102">
            <a:extLst>
              <a:ext uri="{FF2B5EF4-FFF2-40B4-BE49-F238E27FC236}">
                <a16:creationId xmlns:a16="http://schemas.microsoft.com/office/drawing/2014/main" id="{A3148A00-189A-41AF-86B5-1AEA62A0C41D}"/>
              </a:ext>
            </a:extLst>
          </p:cNvPr>
          <p:cNvGrpSpPr/>
          <p:nvPr/>
        </p:nvGrpSpPr>
        <p:grpSpPr>
          <a:xfrm>
            <a:off x="4233573" y="2571774"/>
            <a:ext cx="1753826" cy="775983"/>
            <a:chOff x="2510785" y="3212976"/>
            <a:chExt cx="1917199" cy="792088"/>
          </a:xfrm>
        </p:grpSpPr>
        <p:sp>
          <p:nvSpPr>
            <p:cNvPr id="114" name="Abrir corchete 113">
              <a:extLst>
                <a:ext uri="{FF2B5EF4-FFF2-40B4-BE49-F238E27FC236}">
                  <a16:creationId xmlns:a16="http://schemas.microsoft.com/office/drawing/2014/main" id="{3E300E76-5174-4987-B8AB-D3E98FD56260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Abrir corchete 114">
              <a:extLst>
                <a:ext uri="{FF2B5EF4-FFF2-40B4-BE49-F238E27FC236}">
                  <a16:creationId xmlns:a16="http://schemas.microsoft.com/office/drawing/2014/main" id="{49F02BF4-020E-4AF2-A7D3-9DEEE7200C51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A8021E9C-2884-42AA-A561-206490EADF90}"/>
              </a:ext>
            </a:extLst>
          </p:cNvPr>
          <p:cNvGrpSpPr/>
          <p:nvPr/>
        </p:nvGrpSpPr>
        <p:grpSpPr>
          <a:xfrm>
            <a:off x="6241357" y="2571774"/>
            <a:ext cx="1753826" cy="775983"/>
            <a:chOff x="2510785" y="3212976"/>
            <a:chExt cx="1917199" cy="792088"/>
          </a:xfrm>
        </p:grpSpPr>
        <p:sp>
          <p:nvSpPr>
            <p:cNvPr id="112" name="Abrir corchete 111">
              <a:extLst>
                <a:ext uri="{FF2B5EF4-FFF2-40B4-BE49-F238E27FC236}">
                  <a16:creationId xmlns:a16="http://schemas.microsoft.com/office/drawing/2014/main" id="{0C89E9C3-2CBF-4175-AFBB-63BCF84A86FF}"/>
                </a:ext>
              </a:extLst>
            </p:cNvPr>
            <p:cNvSpPr/>
            <p:nvPr/>
          </p:nvSpPr>
          <p:spPr>
            <a:xfrm>
              <a:off x="2510785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Abrir corchete 112">
              <a:extLst>
                <a:ext uri="{FF2B5EF4-FFF2-40B4-BE49-F238E27FC236}">
                  <a16:creationId xmlns:a16="http://schemas.microsoft.com/office/drawing/2014/main" id="{91D34F5E-606D-45FD-B409-0F4A5F2B435E}"/>
                </a:ext>
              </a:extLst>
            </p:cNvPr>
            <p:cNvSpPr/>
            <p:nvPr/>
          </p:nvSpPr>
          <p:spPr>
            <a:xfrm flipH="1">
              <a:off x="4283968" y="3212976"/>
              <a:ext cx="144016" cy="792088"/>
            </a:xfrm>
            <a:prstGeom prst="leftBracket">
              <a:avLst/>
            </a:prstGeom>
            <a:ln w="28575">
              <a:solidFill>
                <a:srgbClr val="DA0023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5" name="4 Marcador de contenido">
            <a:extLst>
              <a:ext uri="{FF2B5EF4-FFF2-40B4-BE49-F238E27FC236}">
                <a16:creationId xmlns:a16="http://schemas.microsoft.com/office/drawing/2014/main" id="{DDBEF18D-D06F-4E74-90F4-8B4C5FEA72FC}"/>
              </a:ext>
            </a:extLst>
          </p:cNvPr>
          <p:cNvSpPr txBox="1">
            <a:spLocks/>
          </p:cNvSpPr>
          <p:nvPr/>
        </p:nvSpPr>
        <p:spPr>
          <a:xfrm>
            <a:off x="265176" y="2651650"/>
            <a:ext cx="1712170" cy="6348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Ведущая компания в ягодной отрасли с         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25-летним опытом</a:t>
            </a:r>
            <a:endParaRPr lang="es-CL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4 Marcador de contenido">
            <a:extLst>
              <a:ext uri="{FF2B5EF4-FFF2-40B4-BE49-F238E27FC236}">
                <a16:creationId xmlns:a16="http://schemas.microsoft.com/office/drawing/2014/main" id="{2471D92C-49FC-42CB-BCFF-006F13E6F01D}"/>
              </a:ext>
            </a:extLst>
          </p:cNvPr>
          <p:cNvSpPr txBox="1">
            <a:spLocks/>
          </p:cNvSpPr>
          <p:nvPr/>
        </p:nvSpPr>
        <p:spPr>
          <a:xfrm>
            <a:off x="4252772" y="2579471"/>
            <a:ext cx="1734625" cy="8412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Вертикальная интеграция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от производства и собственной логистики до маркетинга</a:t>
            </a:r>
            <a:endParaRPr lang="es-CL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tángulo 106">
            <a:extLst>
              <a:ext uri="{FF2B5EF4-FFF2-40B4-BE49-F238E27FC236}">
                <a16:creationId xmlns:a16="http://schemas.microsoft.com/office/drawing/2014/main" id="{79CBB7D4-174C-4774-8345-B90DCF392FA7}"/>
              </a:ext>
            </a:extLst>
          </p:cNvPr>
          <p:cNvSpPr/>
          <p:nvPr/>
        </p:nvSpPr>
        <p:spPr>
          <a:xfrm>
            <a:off x="6196697" y="2560808"/>
            <a:ext cx="1844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Стратегические партнеры</a:t>
            </a:r>
            <a:r>
              <a:rPr lang="es-E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лучшие сорта от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University of Ar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kansas,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Plant Sciences,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Creek</a:t>
            </a: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др.</a:t>
            </a:r>
            <a:endParaRPr lang="es-E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4 Marcador de contenido">
            <a:extLst>
              <a:ext uri="{FF2B5EF4-FFF2-40B4-BE49-F238E27FC236}">
                <a16:creationId xmlns:a16="http://schemas.microsoft.com/office/drawing/2014/main" id="{BBFC8FF9-6765-40A1-86D0-89AD1456B062}"/>
              </a:ext>
            </a:extLst>
          </p:cNvPr>
          <p:cNvSpPr txBox="1">
            <a:spLocks/>
          </p:cNvSpPr>
          <p:nvPr/>
        </p:nvSpPr>
        <p:spPr>
          <a:xfrm>
            <a:off x="262524" y="4899339"/>
            <a:ext cx="1712668" cy="7710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1900 гектаров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производства ягод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в 9 странах и на                 3 континентах</a:t>
            </a:r>
            <a:endParaRPr lang="es-CL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4 Marcador de contenido">
            <a:extLst>
              <a:ext uri="{FF2B5EF4-FFF2-40B4-BE49-F238E27FC236}">
                <a16:creationId xmlns:a16="http://schemas.microsoft.com/office/drawing/2014/main" id="{7009E962-26CC-4558-856B-853D027A32EA}"/>
              </a:ext>
            </a:extLst>
          </p:cNvPr>
          <p:cNvSpPr txBox="1">
            <a:spLocks/>
          </p:cNvSpPr>
          <p:nvPr/>
        </p:nvSpPr>
        <p:spPr>
          <a:xfrm>
            <a:off x="2267562" y="4898052"/>
            <a:ext cx="1712668" cy="7710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Продажи за сезон 2018/19 составили более 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млн. евро и</a:t>
            </a: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млн. кг ягоды</a:t>
            </a:r>
            <a:endParaRPr lang="es-CL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4 Marcador de contenido">
            <a:extLst>
              <a:ext uri="{FF2B5EF4-FFF2-40B4-BE49-F238E27FC236}">
                <a16:creationId xmlns:a16="http://schemas.microsoft.com/office/drawing/2014/main" id="{B026F9E3-1159-455A-83C3-FF39C841E9D5}"/>
              </a:ext>
            </a:extLst>
          </p:cNvPr>
          <p:cNvSpPr txBox="1">
            <a:spLocks/>
          </p:cNvSpPr>
          <p:nvPr/>
        </p:nvSpPr>
        <p:spPr>
          <a:xfrm>
            <a:off x="4226283" y="4899341"/>
            <a:ext cx="1778540" cy="98756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Партнерство с фермерами в Африке и Америке -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свежие ягоды </a:t>
            </a: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365 дней в году</a:t>
            </a:r>
          </a:p>
        </p:txBody>
      </p:sp>
      <p:sp>
        <p:nvSpPr>
          <p:cNvPr id="111" name="4 Marcador de contenido">
            <a:extLst>
              <a:ext uri="{FF2B5EF4-FFF2-40B4-BE49-F238E27FC236}">
                <a16:creationId xmlns:a16="http://schemas.microsoft.com/office/drawing/2014/main" id="{0A55C5B4-1519-4577-87C4-FA46DCC3E863}"/>
              </a:ext>
            </a:extLst>
          </p:cNvPr>
          <p:cNvSpPr txBox="1">
            <a:spLocks/>
          </p:cNvSpPr>
          <p:nvPr/>
        </p:nvSpPr>
        <p:spPr>
          <a:xfrm>
            <a:off x="6250961" y="5004916"/>
            <a:ext cx="1747513" cy="6712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100" dirty="0">
                <a:latin typeface="Calibri" panose="020F0502020204030204" pitchFamily="34" charset="0"/>
                <a:cs typeface="Calibri" panose="020F0502020204030204" pitchFamily="34" charset="0"/>
              </a:rPr>
              <a:t>Качество</a:t>
            </a: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наших ягод соответствует  </a:t>
            </a:r>
            <a:r>
              <a:rPr lang="ru-RU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наивысшим стандартам</a:t>
            </a:r>
            <a:endParaRPr lang="es-CL" sz="11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5" name="Picture 3">
            <a:extLst>
              <a:ext uri="{FF2B5EF4-FFF2-40B4-BE49-F238E27FC236}">
                <a16:creationId xmlns:a16="http://schemas.microsoft.com/office/drawing/2014/main" id="{D210083F-A453-4E75-BF68-4762719E9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4" t="3678" r="9389" b="5758"/>
          <a:stretch/>
        </p:blipFill>
        <p:spPr bwMode="auto">
          <a:xfrm>
            <a:off x="6242116" y="4272620"/>
            <a:ext cx="350634" cy="458642"/>
          </a:xfrm>
          <a:prstGeom prst="roundRect">
            <a:avLst>
              <a:gd name="adj" fmla="val 696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" name="Picture 3">
            <a:extLst>
              <a:ext uri="{FF2B5EF4-FFF2-40B4-BE49-F238E27FC236}">
                <a16:creationId xmlns:a16="http://schemas.microsoft.com/office/drawing/2014/main" id="{6E87C87C-50BE-4622-A1DF-46D3C92DD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0912" y="4272620"/>
            <a:ext cx="292282" cy="4586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" name="Picture 3">
            <a:extLst>
              <a:ext uri="{FF2B5EF4-FFF2-40B4-BE49-F238E27FC236}">
                <a16:creationId xmlns:a16="http://schemas.microsoft.com/office/drawing/2014/main" id="{D89AC82C-C4BE-4E9B-9C57-0797453F1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5036" y="4401084"/>
            <a:ext cx="432469" cy="327916"/>
          </a:xfrm>
          <a:prstGeom prst="roundRect">
            <a:avLst>
              <a:gd name="adj" fmla="val 6105"/>
            </a:avLst>
          </a:prstGeom>
          <a:ln w="9525" cap="flat" cmpd="sng" algn="ctr">
            <a:solidFill>
              <a:schemeClr val="accent3"/>
            </a:solidFill>
            <a:prstDash val="solid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9" name="Picture 3">
            <a:extLst>
              <a:ext uri="{FF2B5EF4-FFF2-40B4-BE49-F238E27FC236}">
                <a16:creationId xmlns:a16="http://schemas.microsoft.com/office/drawing/2014/main" id="{2BFB07F5-54B4-42FC-8C58-690631C3E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5" b="8355"/>
          <a:stretch/>
        </p:blipFill>
        <p:spPr bwMode="auto">
          <a:xfrm>
            <a:off x="7069791" y="4470334"/>
            <a:ext cx="618836" cy="255642"/>
          </a:xfrm>
          <a:prstGeom prst="roundRect">
            <a:avLst>
              <a:gd name="adj" fmla="val 8219"/>
            </a:avLst>
          </a:prstGeom>
          <a:ln w="9525" cap="flat" cmpd="sng" algn="ctr">
            <a:solidFill>
              <a:schemeClr val="accent2"/>
            </a:solidFill>
            <a:prstDash val="solid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Surexport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мире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3</a:t>
            </a:fld>
            <a:endParaRPr lang="ru-RU" b="0" dirty="0"/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pic>
        <p:nvPicPr>
          <p:cNvPr id="88" name="Imagen 87">
            <a:extLst>
              <a:ext uri="{FF2B5EF4-FFF2-40B4-BE49-F238E27FC236}">
                <a16:creationId xmlns:a16="http://schemas.microsoft.com/office/drawing/2014/main" id="{5F7C5A52-1819-4093-B63F-89BF7F90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2" y="1582205"/>
            <a:ext cx="7708900" cy="3797300"/>
          </a:xfrm>
          <a:prstGeom prst="rect">
            <a:avLst/>
          </a:prstGeom>
        </p:spPr>
      </p:pic>
      <p:cxnSp>
        <p:nvCxnSpPr>
          <p:cNvPr id="89" name="Conector angular 87">
            <a:extLst>
              <a:ext uri="{FF2B5EF4-FFF2-40B4-BE49-F238E27FC236}">
                <a16:creationId xmlns:a16="http://schemas.microsoft.com/office/drawing/2014/main" id="{B80B21BE-F62F-4939-99EC-7B656D83A22F}"/>
              </a:ext>
            </a:extLst>
          </p:cNvPr>
          <p:cNvCxnSpPr>
            <a:cxnSpLocks/>
          </p:cNvCxnSpPr>
          <p:nvPr/>
        </p:nvCxnSpPr>
        <p:spPr>
          <a:xfrm>
            <a:off x="1004156" y="3335425"/>
            <a:ext cx="818376" cy="214104"/>
          </a:xfrm>
          <a:prstGeom prst="bentConnector3">
            <a:avLst>
              <a:gd name="adj1" fmla="val 5000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0" name="Conector angular 63">
            <a:extLst>
              <a:ext uri="{FF2B5EF4-FFF2-40B4-BE49-F238E27FC236}">
                <a16:creationId xmlns:a16="http://schemas.microsoft.com/office/drawing/2014/main" id="{53189D3F-6547-422B-80AA-203540278DF5}"/>
              </a:ext>
            </a:extLst>
          </p:cNvPr>
          <p:cNvCxnSpPr>
            <a:cxnSpLocks/>
            <a:stCxn id="91" idx="2"/>
          </p:cNvCxnSpPr>
          <p:nvPr/>
        </p:nvCxnSpPr>
        <p:spPr>
          <a:xfrm rot="5400000">
            <a:off x="3943549" y="2295939"/>
            <a:ext cx="933387" cy="205711"/>
          </a:xfrm>
          <a:prstGeom prst="bentConnector3">
            <a:avLst>
              <a:gd name="adj1" fmla="val 5000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1" name="Rectángulo 90">
            <a:extLst>
              <a:ext uri="{FF2B5EF4-FFF2-40B4-BE49-F238E27FC236}">
                <a16:creationId xmlns:a16="http://schemas.microsoft.com/office/drawing/2014/main" id="{6E95679C-6E00-4D9F-B35E-6A7F66510855}"/>
              </a:ext>
            </a:extLst>
          </p:cNvPr>
          <p:cNvSpPr/>
          <p:nvPr/>
        </p:nvSpPr>
        <p:spPr>
          <a:xfrm>
            <a:off x="3774007" y="1500051"/>
            <a:ext cx="1478179" cy="43204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EE8298A5-ADBE-4CFA-9885-62E89ED2DDF7}"/>
              </a:ext>
            </a:extLst>
          </p:cNvPr>
          <p:cNvSpPr/>
          <p:nvPr/>
        </p:nvSpPr>
        <p:spPr>
          <a:xfrm>
            <a:off x="3732748" y="1495969"/>
            <a:ext cx="15567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Германия и Австрия</a:t>
            </a:r>
          </a:p>
        </p:txBody>
      </p:sp>
      <p:cxnSp>
        <p:nvCxnSpPr>
          <p:cNvPr id="93" name="Conector angular 84">
            <a:extLst>
              <a:ext uri="{FF2B5EF4-FFF2-40B4-BE49-F238E27FC236}">
                <a16:creationId xmlns:a16="http://schemas.microsoft.com/office/drawing/2014/main" id="{4E20F40F-5D16-4D7E-88C3-9994F8EA247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44989" y="3155043"/>
            <a:ext cx="700655" cy="416319"/>
          </a:xfrm>
          <a:prstGeom prst="bentConnector3">
            <a:avLst>
              <a:gd name="adj1" fmla="val 106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4" name="Conector angular 87">
            <a:extLst>
              <a:ext uri="{FF2B5EF4-FFF2-40B4-BE49-F238E27FC236}">
                <a16:creationId xmlns:a16="http://schemas.microsoft.com/office/drawing/2014/main" id="{AB64DE59-BB52-4498-A2EB-559EFE509314}"/>
              </a:ext>
            </a:extLst>
          </p:cNvPr>
          <p:cNvCxnSpPr>
            <a:cxnSpLocks/>
          </p:cNvCxnSpPr>
          <p:nvPr/>
        </p:nvCxnSpPr>
        <p:spPr>
          <a:xfrm>
            <a:off x="2004648" y="4201689"/>
            <a:ext cx="513896" cy="215234"/>
          </a:xfrm>
          <a:prstGeom prst="bentConnector3">
            <a:avLst>
              <a:gd name="adj1" fmla="val 5000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Conector angular 90">
            <a:extLst>
              <a:ext uri="{FF2B5EF4-FFF2-40B4-BE49-F238E27FC236}">
                <a16:creationId xmlns:a16="http://schemas.microsoft.com/office/drawing/2014/main" id="{08A1D5C8-F033-4A4E-AB8B-0E33EE02725F}"/>
              </a:ext>
            </a:extLst>
          </p:cNvPr>
          <p:cNvCxnSpPr>
            <a:cxnSpLocks/>
          </p:cNvCxnSpPr>
          <p:nvPr/>
        </p:nvCxnSpPr>
        <p:spPr>
          <a:xfrm>
            <a:off x="3596444" y="2580281"/>
            <a:ext cx="355600" cy="565098"/>
          </a:xfrm>
          <a:prstGeom prst="bentConnector2">
            <a:avLst/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Conector angular 93">
            <a:extLst>
              <a:ext uri="{FF2B5EF4-FFF2-40B4-BE49-F238E27FC236}">
                <a16:creationId xmlns:a16="http://schemas.microsoft.com/office/drawing/2014/main" id="{B8E8E76B-8AC4-4368-80E8-6AF25B1D033E}"/>
              </a:ext>
            </a:extLst>
          </p:cNvPr>
          <p:cNvCxnSpPr>
            <a:cxnSpLocks/>
          </p:cNvCxnSpPr>
          <p:nvPr/>
        </p:nvCxnSpPr>
        <p:spPr>
          <a:xfrm flipV="1">
            <a:off x="3164396" y="3145379"/>
            <a:ext cx="684076" cy="438822"/>
          </a:xfrm>
          <a:prstGeom prst="bentConnector3">
            <a:avLst>
              <a:gd name="adj1" fmla="val 5000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Conector angular 100">
            <a:extLst>
              <a:ext uri="{FF2B5EF4-FFF2-40B4-BE49-F238E27FC236}">
                <a16:creationId xmlns:a16="http://schemas.microsoft.com/office/drawing/2014/main" id="{38EE62CD-AC0D-4CEA-A608-4DE7DAA6EA42}"/>
              </a:ext>
            </a:extLst>
          </p:cNvPr>
          <p:cNvCxnSpPr>
            <a:cxnSpLocks/>
          </p:cNvCxnSpPr>
          <p:nvPr/>
        </p:nvCxnSpPr>
        <p:spPr>
          <a:xfrm>
            <a:off x="3630354" y="2016793"/>
            <a:ext cx="504057" cy="839708"/>
          </a:xfrm>
          <a:prstGeom prst="bentConnector2">
            <a:avLst/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ector angular 101">
            <a:extLst>
              <a:ext uri="{FF2B5EF4-FFF2-40B4-BE49-F238E27FC236}">
                <a16:creationId xmlns:a16="http://schemas.microsoft.com/office/drawing/2014/main" id="{F36FC132-5A28-4E47-97F6-8B3474234BA7}"/>
              </a:ext>
            </a:extLst>
          </p:cNvPr>
          <p:cNvCxnSpPr/>
          <p:nvPr/>
        </p:nvCxnSpPr>
        <p:spPr>
          <a:xfrm rot="5400000" flipH="1" flipV="1">
            <a:off x="3371042" y="3596083"/>
            <a:ext cx="864096" cy="288032"/>
          </a:xfrm>
          <a:prstGeom prst="bentConnector3">
            <a:avLst>
              <a:gd name="adj1" fmla="val 5000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9" name="Rectángulo 98">
            <a:extLst>
              <a:ext uri="{FF2B5EF4-FFF2-40B4-BE49-F238E27FC236}">
                <a16:creationId xmlns:a16="http://schemas.microsoft.com/office/drawing/2014/main" id="{CC260C4A-919E-4816-B05A-CABDD3B3CC10}"/>
              </a:ext>
            </a:extLst>
          </p:cNvPr>
          <p:cNvSpPr/>
          <p:nvPr/>
        </p:nvSpPr>
        <p:spPr>
          <a:xfrm rot="5400000">
            <a:off x="3443882" y="3858271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17ABAA43-ADE0-49B8-A620-A4D876619BFE}"/>
              </a:ext>
            </a:extLst>
          </p:cNvPr>
          <p:cNvSpPr/>
          <p:nvPr/>
        </p:nvSpPr>
        <p:spPr>
          <a:xfrm>
            <a:off x="3263862" y="4033993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Марокко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cxnSp>
        <p:nvCxnSpPr>
          <p:cNvPr id="101" name="Conector angular 100">
            <a:extLst>
              <a:ext uri="{FF2B5EF4-FFF2-40B4-BE49-F238E27FC236}">
                <a16:creationId xmlns:a16="http://schemas.microsoft.com/office/drawing/2014/main" id="{6BF3807E-7F34-462C-A746-0E7231D03A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43430" y="2015152"/>
            <a:ext cx="912959" cy="772081"/>
          </a:xfrm>
          <a:prstGeom prst="bentConnector3">
            <a:avLst>
              <a:gd name="adj1" fmla="val 6878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angular 84">
            <a:extLst>
              <a:ext uri="{FF2B5EF4-FFF2-40B4-BE49-F238E27FC236}">
                <a16:creationId xmlns:a16="http://schemas.microsoft.com/office/drawing/2014/main" id="{02107325-6311-432D-B018-9E8877E1A4F9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67239" y="2644122"/>
            <a:ext cx="443402" cy="443160"/>
          </a:xfrm>
          <a:prstGeom prst="bentConnector3">
            <a:avLst>
              <a:gd name="adj1" fmla="val 274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3" name="Conector angular 84">
            <a:extLst>
              <a:ext uri="{FF2B5EF4-FFF2-40B4-BE49-F238E27FC236}">
                <a16:creationId xmlns:a16="http://schemas.microsoft.com/office/drawing/2014/main" id="{BDFE01E4-9082-4A5B-946A-AE000184DB38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7667" y="4725096"/>
            <a:ext cx="443402" cy="443160"/>
          </a:xfrm>
          <a:prstGeom prst="bentConnector3">
            <a:avLst>
              <a:gd name="adj1" fmla="val 274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4" name="Conector angular 84">
            <a:extLst>
              <a:ext uri="{FF2B5EF4-FFF2-40B4-BE49-F238E27FC236}">
                <a16:creationId xmlns:a16="http://schemas.microsoft.com/office/drawing/2014/main" id="{F948B4E9-D8E4-4153-966A-F59D12532B6F}"/>
              </a:ext>
            </a:extLst>
          </p:cNvPr>
          <p:cNvCxnSpPr>
            <a:cxnSpLocks/>
          </p:cNvCxnSpPr>
          <p:nvPr/>
        </p:nvCxnSpPr>
        <p:spPr>
          <a:xfrm rot="16200000" flipV="1">
            <a:off x="4858559" y="4023991"/>
            <a:ext cx="443402" cy="443160"/>
          </a:xfrm>
          <a:prstGeom prst="bentConnector3">
            <a:avLst>
              <a:gd name="adj1" fmla="val 2740"/>
            </a:avLst>
          </a:prstGeom>
          <a:ln>
            <a:solidFill>
              <a:srgbClr val="DA0023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5" name="Rectángulo 104">
            <a:extLst>
              <a:ext uri="{FF2B5EF4-FFF2-40B4-BE49-F238E27FC236}">
                <a16:creationId xmlns:a16="http://schemas.microsoft.com/office/drawing/2014/main" id="{40C0E6C6-D155-43A7-98F9-0657E0661BFF}"/>
              </a:ext>
            </a:extLst>
          </p:cNvPr>
          <p:cNvSpPr/>
          <p:nvPr/>
        </p:nvSpPr>
        <p:spPr>
          <a:xfrm rot="5400000">
            <a:off x="399708" y="2944317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06" name="Rectángulo 105">
            <a:extLst>
              <a:ext uri="{FF2B5EF4-FFF2-40B4-BE49-F238E27FC236}">
                <a16:creationId xmlns:a16="http://schemas.microsoft.com/office/drawing/2014/main" id="{8B0E0D11-E3F5-40CE-84CB-F740617890B9}"/>
              </a:ext>
            </a:extLst>
          </p:cNvPr>
          <p:cNvSpPr/>
          <p:nvPr/>
        </p:nvSpPr>
        <p:spPr>
          <a:xfrm>
            <a:off x="219688" y="3117764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Мексика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A105E3EC-18E4-43F8-BBC2-4777F4754687}"/>
              </a:ext>
            </a:extLst>
          </p:cNvPr>
          <p:cNvGrpSpPr/>
          <p:nvPr/>
        </p:nvGrpSpPr>
        <p:grpSpPr>
          <a:xfrm>
            <a:off x="454824" y="3372041"/>
            <a:ext cx="321816" cy="144016"/>
            <a:chOff x="4675178" y="5973192"/>
            <a:chExt cx="321816" cy="144016"/>
          </a:xfrm>
        </p:grpSpPr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8C394BB8-84DE-4E27-961B-2DE2E4B9B2F5}"/>
                </a:ext>
              </a:extLst>
            </p:cNvPr>
            <p:cNvSpPr/>
            <p:nvPr/>
          </p:nvSpPr>
          <p:spPr>
            <a:xfrm rot="16200000" flipH="1">
              <a:off x="4675178" y="597319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9ABF8136-BDF4-46F1-8729-5BF184AD58F2}"/>
                </a:ext>
              </a:extLst>
            </p:cNvPr>
            <p:cNvSpPr/>
            <p:nvPr/>
          </p:nvSpPr>
          <p:spPr>
            <a:xfrm rot="16200000" flipH="1">
              <a:off x="4852978" y="597319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0" name="Rectángulo 109">
            <a:extLst>
              <a:ext uri="{FF2B5EF4-FFF2-40B4-BE49-F238E27FC236}">
                <a16:creationId xmlns:a16="http://schemas.microsoft.com/office/drawing/2014/main" id="{70E332DC-DF82-4B23-B32F-982357F86876}"/>
              </a:ext>
            </a:extLst>
          </p:cNvPr>
          <p:cNvSpPr/>
          <p:nvPr/>
        </p:nvSpPr>
        <p:spPr>
          <a:xfrm rot="5400000">
            <a:off x="2569914" y="1142315"/>
            <a:ext cx="432048" cy="1764196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11" name="Rectángulo 110">
            <a:extLst>
              <a:ext uri="{FF2B5EF4-FFF2-40B4-BE49-F238E27FC236}">
                <a16:creationId xmlns:a16="http://schemas.microsoft.com/office/drawing/2014/main" id="{D9B19F70-B475-4B86-9C16-F3DF3885111D}"/>
              </a:ext>
            </a:extLst>
          </p:cNvPr>
          <p:cNvSpPr/>
          <p:nvPr/>
        </p:nvSpPr>
        <p:spPr>
          <a:xfrm>
            <a:off x="1903840" y="1798229"/>
            <a:ext cx="17641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Нидерланды и Бельгия</a:t>
            </a:r>
          </a:p>
        </p:txBody>
      </p:sp>
      <p:sp>
        <p:nvSpPr>
          <p:cNvPr id="112" name="Rectángulo 111">
            <a:extLst>
              <a:ext uri="{FF2B5EF4-FFF2-40B4-BE49-F238E27FC236}">
                <a16:creationId xmlns:a16="http://schemas.microsoft.com/office/drawing/2014/main" id="{16A32000-71C4-484C-927B-621D243C6E8F}"/>
              </a:ext>
            </a:extLst>
          </p:cNvPr>
          <p:cNvSpPr/>
          <p:nvPr/>
        </p:nvSpPr>
        <p:spPr>
          <a:xfrm rot="5400000">
            <a:off x="1251554" y="3665469"/>
            <a:ext cx="432048" cy="1070860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90A3F266-FF6B-428D-B72D-6856427E127B}"/>
              </a:ext>
            </a:extLst>
          </p:cNvPr>
          <p:cNvSpPr/>
          <p:nvPr/>
        </p:nvSpPr>
        <p:spPr>
          <a:xfrm>
            <a:off x="929706" y="3973709"/>
            <a:ext cx="10725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Чили и Перу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grpSp>
        <p:nvGrpSpPr>
          <p:cNvPr id="114" name="Grupo 113">
            <a:extLst>
              <a:ext uri="{FF2B5EF4-FFF2-40B4-BE49-F238E27FC236}">
                <a16:creationId xmlns:a16="http://schemas.microsoft.com/office/drawing/2014/main" id="{ECDE46D9-5322-4F53-8A91-D8999115AF11}"/>
              </a:ext>
            </a:extLst>
          </p:cNvPr>
          <p:cNvGrpSpPr/>
          <p:nvPr/>
        </p:nvGrpSpPr>
        <p:grpSpPr>
          <a:xfrm>
            <a:off x="1217770" y="4229549"/>
            <a:ext cx="499616" cy="144016"/>
            <a:chOff x="1650276" y="5164812"/>
            <a:chExt cx="499616" cy="144016"/>
          </a:xfrm>
        </p:grpSpPr>
        <p:sp>
          <p:nvSpPr>
            <p:cNvPr id="115" name="Elipse 114">
              <a:extLst>
                <a:ext uri="{FF2B5EF4-FFF2-40B4-BE49-F238E27FC236}">
                  <a16:creationId xmlns:a16="http://schemas.microsoft.com/office/drawing/2014/main" id="{733B82D6-88FB-4DF3-BCEE-0572CA71A550}"/>
                </a:ext>
              </a:extLst>
            </p:cNvPr>
            <p:cNvSpPr/>
            <p:nvPr/>
          </p:nvSpPr>
          <p:spPr>
            <a:xfrm rot="16200000" flipH="1">
              <a:off x="1650276" y="516481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Elipse 115">
              <a:extLst>
                <a:ext uri="{FF2B5EF4-FFF2-40B4-BE49-F238E27FC236}">
                  <a16:creationId xmlns:a16="http://schemas.microsoft.com/office/drawing/2014/main" id="{357D0603-0556-4549-9636-37C2177DD673}"/>
                </a:ext>
              </a:extLst>
            </p:cNvPr>
            <p:cNvSpPr/>
            <p:nvPr/>
          </p:nvSpPr>
          <p:spPr>
            <a:xfrm rot="16200000" flipH="1">
              <a:off x="1828076" y="516481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Elipse 116">
              <a:extLst>
                <a:ext uri="{FF2B5EF4-FFF2-40B4-BE49-F238E27FC236}">
                  <a16:creationId xmlns:a16="http://schemas.microsoft.com/office/drawing/2014/main" id="{3144B19B-3E4D-4A89-8793-E39867AD0A0C}"/>
                </a:ext>
              </a:extLst>
            </p:cNvPr>
            <p:cNvSpPr/>
            <p:nvPr/>
          </p:nvSpPr>
          <p:spPr>
            <a:xfrm rot="16200000" flipH="1">
              <a:off x="2005876" y="5164812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8" name="Rectángulo 117">
            <a:extLst>
              <a:ext uri="{FF2B5EF4-FFF2-40B4-BE49-F238E27FC236}">
                <a16:creationId xmlns:a16="http://schemas.microsoft.com/office/drawing/2014/main" id="{2674426D-0B82-4BC7-843C-93BCE42E5264}"/>
              </a:ext>
            </a:extLst>
          </p:cNvPr>
          <p:cNvSpPr/>
          <p:nvPr/>
        </p:nvSpPr>
        <p:spPr>
          <a:xfrm rot="5400000">
            <a:off x="2673872" y="3100534"/>
            <a:ext cx="432048" cy="957850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ADFCCB4C-CFEE-4E64-9B57-4DD522853473}"/>
              </a:ext>
            </a:extLst>
          </p:cNvPr>
          <p:cNvSpPr/>
          <p:nvPr/>
        </p:nvSpPr>
        <p:spPr>
          <a:xfrm>
            <a:off x="2410973" y="3356862"/>
            <a:ext cx="9578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Португалия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grpSp>
        <p:nvGrpSpPr>
          <p:cNvPr id="120" name="Grupo 119">
            <a:extLst>
              <a:ext uri="{FF2B5EF4-FFF2-40B4-BE49-F238E27FC236}">
                <a16:creationId xmlns:a16="http://schemas.microsoft.com/office/drawing/2014/main" id="{1FF367B0-9028-4865-B13E-9079184D40FB}"/>
              </a:ext>
            </a:extLst>
          </p:cNvPr>
          <p:cNvGrpSpPr/>
          <p:nvPr/>
        </p:nvGrpSpPr>
        <p:grpSpPr>
          <a:xfrm>
            <a:off x="2641676" y="3607649"/>
            <a:ext cx="499616" cy="144016"/>
            <a:chOff x="1650276" y="5164812"/>
            <a:chExt cx="499616" cy="144016"/>
          </a:xfrm>
        </p:grpSpPr>
        <p:sp>
          <p:nvSpPr>
            <p:cNvPr id="121" name="Elipse 120">
              <a:extLst>
                <a:ext uri="{FF2B5EF4-FFF2-40B4-BE49-F238E27FC236}">
                  <a16:creationId xmlns:a16="http://schemas.microsoft.com/office/drawing/2014/main" id="{92D9DE43-77BF-4BFB-B371-DEBA99C0DD67}"/>
                </a:ext>
              </a:extLst>
            </p:cNvPr>
            <p:cNvSpPr/>
            <p:nvPr/>
          </p:nvSpPr>
          <p:spPr>
            <a:xfrm rot="16200000" flipH="1">
              <a:off x="1650276" y="516481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Elipse 121">
              <a:extLst>
                <a:ext uri="{FF2B5EF4-FFF2-40B4-BE49-F238E27FC236}">
                  <a16:creationId xmlns:a16="http://schemas.microsoft.com/office/drawing/2014/main" id="{D6DE41B7-CC8C-4B0F-901C-51E1094CC0F4}"/>
                </a:ext>
              </a:extLst>
            </p:cNvPr>
            <p:cNvSpPr/>
            <p:nvPr/>
          </p:nvSpPr>
          <p:spPr>
            <a:xfrm rot="16200000" flipH="1">
              <a:off x="1828076" y="516481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63F0EA61-2DE7-4BFB-B972-5CF1B6BB417E}"/>
                </a:ext>
              </a:extLst>
            </p:cNvPr>
            <p:cNvSpPr/>
            <p:nvPr/>
          </p:nvSpPr>
          <p:spPr>
            <a:xfrm rot="16200000" flipH="1">
              <a:off x="2005876" y="5164812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4" name="Grupo 123">
            <a:extLst>
              <a:ext uri="{FF2B5EF4-FFF2-40B4-BE49-F238E27FC236}">
                <a16:creationId xmlns:a16="http://schemas.microsoft.com/office/drawing/2014/main" id="{1398EEE9-E9F2-447D-8F45-25495663B9D2}"/>
              </a:ext>
            </a:extLst>
          </p:cNvPr>
          <p:cNvGrpSpPr/>
          <p:nvPr/>
        </p:nvGrpSpPr>
        <p:grpSpPr>
          <a:xfrm>
            <a:off x="3412318" y="4280397"/>
            <a:ext cx="499616" cy="144016"/>
            <a:chOff x="1650276" y="5164812"/>
            <a:chExt cx="499616" cy="144016"/>
          </a:xfrm>
        </p:grpSpPr>
        <p:sp>
          <p:nvSpPr>
            <p:cNvPr id="125" name="Elipse 124">
              <a:extLst>
                <a:ext uri="{FF2B5EF4-FFF2-40B4-BE49-F238E27FC236}">
                  <a16:creationId xmlns:a16="http://schemas.microsoft.com/office/drawing/2014/main" id="{06676315-E0FE-413F-88A3-B685924F3581}"/>
                </a:ext>
              </a:extLst>
            </p:cNvPr>
            <p:cNvSpPr/>
            <p:nvPr/>
          </p:nvSpPr>
          <p:spPr>
            <a:xfrm rot="16200000" flipH="1">
              <a:off x="1650276" y="516481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6" name="Elipse 125">
              <a:extLst>
                <a:ext uri="{FF2B5EF4-FFF2-40B4-BE49-F238E27FC236}">
                  <a16:creationId xmlns:a16="http://schemas.microsoft.com/office/drawing/2014/main" id="{DD6109D4-0F04-4ABD-835C-3996CA6F4761}"/>
                </a:ext>
              </a:extLst>
            </p:cNvPr>
            <p:cNvSpPr/>
            <p:nvPr/>
          </p:nvSpPr>
          <p:spPr>
            <a:xfrm rot="16200000" flipH="1">
              <a:off x="1828076" y="516481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7" name="Elipse 126">
              <a:extLst>
                <a:ext uri="{FF2B5EF4-FFF2-40B4-BE49-F238E27FC236}">
                  <a16:creationId xmlns:a16="http://schemas.microsoft.com/office/drawing/2014/main" id="{847FFF69-29A4-439E-A5D8-104C0A0E1DDE}"/>
                </a:ext>
              </a:extLst>
            </p:cNvPr>
            <p:cNvSpPr/>
            <p:nvPr/>
          </p:nvSpPr>
          <p:spPr>
            <a:xfrm rot="16200000" flipH="1">
              <a:off x="2005876" y="5164812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5" name="Rectángulo 154">
            <a:extLst>
              <a:ext uri="{FF2B5EF4-FFF2-40B4-BE49-F238E27FC236}">
                <a16:creationId xmlns:a16="http://schemas.microsoft.com/office/drawing/2014/main" id="{DDE04556-E475-42B0-8469-468C46D39F9D}"/>
              </a:ext>
            </a:extLst>
          </p:cNvPr>
          <p:cNvSpPr/>
          <p:nvPr/>
        </p:nvSpPr>
        <p:spPr>
          <a:xfrm rot="5400000">
            <a:off x="5358522" y="4530585"/>
            <a:ext cx="432048" cy="1228372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56" name="Rectángulo 155">
            <a:extLst>
              <a:ext uri="{FF2B5EF4-FFF2-40B4-BE49-F238E27FC236}">
                <a16:creationId xmlns:a16="http://schemas.microsoft.com/office/drawing/2014/main" id="{8BEBE648-E7F2-4507-A80D-87B5213B437A}"/>
              </a:ext>
            </a:extLst>
          </p:cNvPr>
          <p:cNvSpPr/>
          <p:nvPr/>
        </p:nvSpPr>
        <p:spPr>
          <a:xfrm>
            <a:off x="4960360" y="4922174"/>
            <a:ext cx="1228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Южная Африка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grpSp>
        <p:nvGrpSpPr>
          <p:cNvPr id="157" name="Grupo 156">
            <a:extLst>
              <a:ext uri="{FF2B5EF4-FFF2-40B4-BE49-F238E27FC236}">
                <a16:creationId xmlns:a16="http://schemas.microsoft.com/office/drawing/2014/main" id="{F069CE87-D79F-4C67-9FAA-C724318507D9}"/>
              </a:ext>
            </a:extLst>
          </p:cNvPr>
          <p:cNvGrpSpPr/>
          <p:nvPr/>
        </p:nvGrpSpPr>
        <p:grpSpPr>
          <a:xfrm>
            <a:off x="5413638" y="5176451"/>
            <a:ext cx="321816" cy="144016"/>
            <a:chOff x="4675178" y="5973192"/>
            <a:chExt cx="321816" cy="144016"/>
          </a:xfrm>
        </p:grpSpPr>
        <p:sp>
          <p:nvSpPr>
            <p:cNvPr id="158" name="Elipse 157">
              <a:extLst>
                <a:ext uri="{FF2B5EF4-FFF2-40B4-BE49-F238E27FC236}">
                  <a16:creationId xmlns:a16="http://schemas.microsoft.com/office/drawing/2014/main" id="{8D0684FC-B4F2-41E1-AED1-42CCC9BFC5DB}"/>
                </a:ext>
              </a:extLst>
            </p:cNvPr>
            <p:cNvSpPr/>
            <p:nvPr/>
          </p:nvSpPr>
          <p:spPr>
            <a:xfrm rot="16200000" flipH="1">
              <a:off x="4675178" y="597319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Elipse 158">
              <a:extLst>
                <a:ext uri="{FF2B5EF4-FFF2-40B4-BE49-F238E27FC236}">
                  <a16:creationId xmlns:a16="http://schemas.microsoft.com/office/drawing/2014/main" id="{1003F0E1-FAE6-4EB0-852F-6A16C41C1D66}"/>
                </a:ext>
              </a:extLst>
            </p:cNvPr>
            <p:cNvSpPr/>
            <p:nvPr/>
          </p:nvSpPr>
          <p:spPr>
            <a:xfrm rot="16200000" flipH="1">
              <a:off x="4852978" y="597319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4E01355B-3F6D-4BFE-AE0C-0E2924433027}"/>
              </a:ext>
            </a:extLst>
          </p:cNvPr>
          <p:cNvSpPr/>
          <p:nvPr/>
        </p:nvSpPr>
        <p:spPr>
          <a:xfrm rot="5400000">
            <a:off x="5488026" y="4045117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61" name="Rectángulo 160">
            <a:extLst>
              <a:ext uri="{FF2B5EF4-FFF2-40B4-BE49-F238E27FC236}">
                <a16:creationId xmlns:a16="http://schemas.microsoft.com/office/drawing/2014/main" id="{6C478B01-E55C-460B-9344-A6F162B93F4E}"/>
              </a:ext>
            </a:extLst>
          </p:cNvPr>
          <p:cNvSpPr/>
          <p:nvPr/>
        </p:nvSpPr>
        <p:spPr>
          <a:xfrm>
            <a:off x="5308006" y="4218564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Кения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grpSp>
        <p:nvGrpSpPr>
          <p:cNvPr id="162" name="Grupo 161">
            <a:extLst>
              <a:ext uri="{FF2B5EF4-FFF2-40B4-BE49-F238E27FC236}">
                <a16:creationId xmlns:a16="http://schemas.microsoft.com/office/drawing/2014/main" id="{5BEE4297-E653-4216-9CAA-3352CBA4AA25}"/>
              </a:ext>
            </a:extLst>
          </p:cNvPr>
          <p:cNvGrpSpPr/>
          <p:nvPr/>
        </p:nvGrpSpPr>
        <p:grpSpPr>
          <a:xfrm>
            <a:off x="5543142" y="4472841"/>
            <a:ext cx="321816" cy="144016"/>
            <a:chOff x="4675178" y="5973192"/>
            <a:chExt cx="321816" cy="144016"/>
          </a:xfrm>
        </p:grpSpPr>
        <p:sp>
          <p:nvSpPr>
            <p:cNvPr id="163" name="Elipse 162">
              <a:extLst>
                <a:ext uri="{FF2B5EF4-FFF2-40B4-BE49-F238E27FC236}">
                  <a16:creationId xmlns:a16="http://schemas.microsoft.com/office/drawing/2014/main" id="{E1023688-3920-4EC6-AD00-2355E06065A6}"/>
                </a:ext>
              </a:extLst>
            </p:cNvPr>
            <p:cNvSpPr/>
            <p:nvPr/>
          </p:nvSpPr>
          <p:spPr>
            <a:xfrm rot="16200000" flipH="1">
              <a:off x="4675178" y="597319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4" name="Elipse 163">
              <a:extLst>
                <a:ext uri="{FF2B5EF4-FFF2-40B4-BE49-F238E27FC236}">
                  <a16:creationId xmlns:a16="http://schemas.microsoft.com/office/drawing/2014/main" id="{4D4B7703-BC73-4FF0-A408-2B92B10BE382}"/>
                </a:ext>
              </a:extLst>
            </p:cNvPr>
            <p:cNvSpPr/>
            <p:nvPr/>
          </p:nvSpPr>
          <p:spPr>
            <a:xfrm rot="16200000" flipH="1">
              <a:off x="4852978" y="597319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5" name="Rectángulo 164">
            <a:extLst>
              <a:ext uri="{FF2B5EF4-FFF2-40B4-BE49-F238E27FC236}">
                <a16:creationId xmlns:a16="http://schemas.microsoft.com/office/drawing/2014/main" id="{AD0DA9C4-AE3E-43B1-84FF-69AD564AB7E8}"/>
              </a:ext>
            </a:extLst>
          </p:cNvPr>
          <p:cNvSpPr/>
          <p:nvPr/>
        </p:nvSpPr>
        <p:spPr>
          <a:xfrm rot="5400000">
            <a:off x="4869164" y="3306727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grpSp>
        <p:nvGrpSpPr>
          <p:cNvPr id="166" name="Grupo 165">
            <a:extLst>
              <a:ext uri="{FF2B5EF4-FFF2-40B4-BE49-F238E27FC236}">
                <a16:creationId xmlns:a16="http://schemas.microsoft.com/office/drawing/2014/main" id="{60147D8A-A592-4D6B-853D-2CEDCB30DB8B}"/>
              </a:ext>
            </a:extLst>
          </p:cNvPr>
          <p:cNvGrpSpPr/>
          <p:nvPr/>
        </p:nvGrpSpPr>
        <p:grpSpPr>
          <a:xfrm>
            <a:off x="4924280" y="3728217"/>
            <a:ext cx="321816" cy="144016"/>
            <a:chOff x="5876503" y="5649893"/>
            <a:chExt cx="321816" cy="144016"/>
          </a:xfrm>
        </p:grpSpPr>
        <p:sp>
          <p:nvSpPr>
            <p:cNvPr id="167" name="Elipse 166">
              <a:extLst>
                <a:ext uri="{FF2B5EF4-FFF2-40B4-BE49-F238E27FC236}">
                  <a16:creationId xmlns:a16="http://schemas.microsoft.com/office/drawing/2014/main" id="{4A0FB2A5-EEE3-4C67-AE06-7FDC69D92A71}"/>
                </a:ext>
              </a:extLst>
            </p:cNvPr>
            <p:cNvSpPr/>
            <p:nvPr/>
          </p:nvSpPr>
          <p:spPr>
            <a:xfrm rot="16200000" flipH="1">
              <a:off x="5876503" y="5649893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8" name="Elipse 167">
              <a:extLst>
                <a:ext uri="{FF2B5EF4-FFF2-40B4-BE49-F238E27FC236}">
                  <a16:creationId xmlns:a16="http://schemas.microsoft.com/office/drawing/2014/main" id="{15290BB9-C42D-47F0-B9A1-2819E817F48A}"/>
                </a:ext>
              </a:extLst>
            </p:cNvPr>
            <p:cNvSpPr/>
            <p:nvPr/>
          </p:nvSpPr>
          <p:spPr>
            <a:xfrm rot="16200000" flipH="1">
              <a:off x="6054303" y="5649893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9" name="Rectángulo 168">
            <a:extLst>
              <a:ext uri="{FF2B5EF4-FFF2-40B4-BE49-F238E27FC236}">
                <a16:creationId xmlns:a16="http://schemas.microsoft.com/office/drawing/2014/main" id="{DDD05506-524A-42BB-9BAE-2CE2C6CC397B}"/>
              </a:ext>
            </a:extLst>
          </p:cNvPr>
          <p:cNvSpPr/>
          <p:nvPr/>
        </p:nvSpPr>
        <p:spPr>
          <a:xfrm>
            <a:off x="4689144" y="3480174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Италия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sp>
        <p:nvSpPr>
          <p:cNvPr id="170" name="Rectángulo 169">
            <a:extLst>
              <a:ext uri="{FF2B5EF4-FFF2-40B4-BE49-F238E27FC236}">
                <a16:creationId xmlns:a16="http://schemas.microsoft.com/office/drawing/2014/main" id="{572C2829-3E3E-428B-B136-7DB911E27C91}"/>
              </a:ext>
            </a:extLst>
          </p:cNvPr>
          <p:cNvSpPr/>
          <p:nvPr/>
        </p:nvSpPr>
        <p:spPr>
          <a:xfrm rot="5400000">
            <a:off x="5447994" y="2676277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grpSp>
        <p:nvGrpSpPr>
          <p:cNvPr id="171" name="Grupo 170">
            <a:extLst>
              <a:ext uri="{FF2B5EF4-FFF2-40B4-BE49-F238E27FC236}">
                <a16:creationId xmlns:a16="http://schemas.microsoft.com/office/drawing/2014/main" id="{892A54E6-C93F-41F8-89C6-CE12ECF070FC}"/>
              </a:ext>
            </a:extLst>
          </p:cNvPr>
          <p:cNvGrpSpPr/>
          <p:nvPr/>
        </p:nvGrpSpPr>
        <p:grpSpPr>
          <a:xfrm>
            <a:off x="5503110" y="3097767"/>
            <a:ext cx="321816" cy="144016"/>
            <a:chOff x="5876503" y="5649893"/>
            <a:chExt cx="321816" cy="144016"/>
          </a:xfrm>
        </p:grpSpPr>
        <p:sp>
          <p:nvSpPr>
            <p:cNvPr id="172" name="Elipse 171">
              <a:extLst>
                <a:ext uri="{FF2B5EF4-FFF2-40B4-BE49-F238E27FC236}">
                  <a16:creationId xmlns:a16="http://schemas.microsoft.com/office/drawing/2014/main" id="{205E9B97-9793-4CFA-89C4-83CCD1ADB7E0}"/>
                </a:ext>
              </a:extLst>
            </p:cNvPr>
            <p:cNvSpPr/>
            <p:nvPr/>
          </p:nvSpPr>
          <p:spPr>
            <a:xfrm rot="16200000" flipH="1">
              <a:off x="5876503" y="5649893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3" name="Elipse 172">
              <a:extLst>
                <a:ext uri="{FF2B5EF4-FFF2-40B4-BE49-F238E27FC236}">
                  <a16:creationId xmlns:a16="http://schemas.microsoft.com/office/drawing/2014/main" id="{E926EAD4-0E6C-422D-A4C7-12F86183A99D}"/>
                </a:ext>
              </a:extLst>
            </p:cNvPr>
            <p:cNvSpPr/>
            <p:nvPr/>
          </p:nvSpPr>
          <p:spPr>
            <a:xfrm rot="16200000" flipH="1">
              <a:off x="6054303" y="5649893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4CF65553-B4CF-49B8-8720-5BDFBD16B6E3}"/>
              </a:ext>
            </a:extLst>
          </p:cNvPr>
          <p:cNvSpPr/>
          <p:nvPr/>
        </p:nvSpPr>
        <p:spPr>
          <a:xfrm>
            <a:off x="5267974" y="2849724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Россия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sp>
        <p:nvSpPr>
          <p:cNvPr id="175" name="Rectángulo 174">
            <a:extLst>
              <a:ext uri="{FF2B5EF4-FFF2-40B4-BE49-F238E27FC236}">
                <a16:creationId xmlns:a16="http://schemas.microsoft.com/office/drawing/2014/main" id="{6A6C6B03-093E-4E1F-B392-1A5E1104B8F6}"/>
              </a:ext>
            </a:extLst>
          </p:cNvPr>
          <p:cNvSpPr/>
          <p:nvPr/>
        </p:nvSpPr>
        <p:spPr>
          <a:xfrm rot="5400000">
            <a:off x="2984376" y="2187417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76" name="Rectángulo 175">
            <a:extLst>
              <a:ext uri="{FF2B5EF4-FFF2-40B4-BE49-F238E27FC236}">
                <a16:creationId xmlns:a16="http://schemas.microsoft.com/office/drawing/2014/main" id="{B5EBDDCA-6744-4F63-B0FD-34177E6DB10B}"/>
              </a:ext>
            </a:extLst>
          </p:cNvPr>
          <p:cNvSpPr/>
          <p:nvPr/>
        </p:nvSpPr>
        <p:spPr>
          <a:xfrm>
            <a:off x="2804356" y="2363139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Испания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grpSp>
        <p:nvGrpSpPr>
          <p:cNvPr id="177" name="Grupo 176">
            <a:extLst>
              <a:ext uri="{FF2B5EF4-FFF2-40B4-BE49-F238E27FC236}">
                <a16:creationId xmlns:a16="http://schemas.microsoft.com/office/drawing/2014/main" id="{D5A6E54C-FFB2-4A40-8EE8-3B06060D12E0}"/>
              </a:ext>
            </a:extLst>
          </p:cNvPr>
          <p:cNvGrpSpPr/>
          <p:nvPr/>
        </p:nvGrpSpPr>
        <p:grpSpPr>
          <a:xfrm>
            <a:off x="2952812" y="2609543"/>
            <a:ext cx="499616" cy="144016"/>
            <a:chOff x="1650276" y="5164812"/>
            <a:chExt cx="499616" cy="144016"/>
          </a:xfrm>
        </p:grpSpPr>
        <p:sp>
          <p:nvSpPr>
            <p:cNvPr id="178" name="Elipse 177">
              <a:extLst>
                <a:ext uri="{FF2B5EF4-FFF2-40B4-BE49-F238E27FC236}">
                  <a16:creationId xmlns:a16="http://schemas.microsoft.com/office/drawing/2014/main" id="{D46B9228-6426-4526-A0D6-9EDC4CD4D6F0}"/>
                </a:ext>
              </a:extLst>
            </p:cNvPr>
            <p:cNvSpPr/>
            <p:nvPr/>
          </p:nvSpPr>
          <p:spPr>
            <a:xfrm rot="16200000" flipH="1">
              <a:off x="1650276" y="516481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9" name="Elipse 178">
              <a:extLst>
                <a:ext uri="{FF2B5EF4-FFF2-40B4-BE49-F238E27FC236}">
                  <a16:creationId xmlns:a16="http://schemas.microsoft.com/office/drawing/2014/main" id="{AD6919E9-C3F4-407D-AA9C-049893ACFD18}"/>
                </a:ext>
              </a:extLst>
            </p:cNvPr>
            <p:cNvSpPr/>
            <p:nvPr/>
          </p:nvSpPr>
          <p:spPr>
            <a:xfrm rot="16200000" flipH="1">
              <a:off x="1828076" y="516481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0" name="Elipse 179">
              <a:extLst>
                <a:ext uri="{FF2B5EF4-FFF2-40B4-BE49-F238E27FC236}">
                  <a16:creationId xmlns:a16="http://schemas.microsoft.com/office/drawing/2014/main" id="{465EF20C-F02E-4730-82FA-0377230E807D}"/>
                </a:ext>
              </a:extLst>
            </p:cNvPr>
            <p:cNvSpPr/>
            <p:nvPr/>
          </p:nvSpPr>
          <p:spPr>
            <a:xfrm rot="16200000" flipH="1">
              <a:off x="2005876" y="5164812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9C6291F1-3596-4D04-9106-ABAC9EB007D3}"/>
              </a:ext>
            </a:extLst>
          </p:cNvPr>
          <p:cNvGrpSpPr/>
          <p:nvPr/>
        </p:nvGrpSpPr>
        <p:grpSpPr>
          <a:xfrm>
            <a:off x="2517288" y="2050248"/>
            <a:ext cx="499616" cy="144016"/>
            <a:chOff x="1650276" y="5164812"/>
            <a:chExt cx="499616" cy="144016"/>
          </a:xfrm>
        </p:grpSpPr>
        <p:sp>
          <p:nvSpPr>
            <p:cNvPr id="182" name="Elipse 181">
              <a:extLst>
                <a:ext uri="{FF2B5EF4-FFF2-40B4-BE49-F238E27FC236}">
                  <a16:creationId xmlns:a16="http://schemas.microsoft.com/office/drawing/2014/main" id="{49CA7449-1281-496D-972D-F5CE1350E34E}"/>
                </a:ext>
              </a:extLst>
            </p:cNvPr>
            <p:cNvSpPr/>
            <p:nvPr/>
          </p:nvSpPr>
          <p:spPr>
            <a:xfrm rot="16200000" flipH="1">
              <a:off x="1650276" y="5164812"/>
              <a:ext cx="144016" cy="144016"/>
            </a:xfrm>
            <a:prstGeom prst="ellipse">
              <a:avLst/>
            </a:prstGeom>
            <a:solidFill>
              <a:srgbClr val="247D1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3" name="Elipse 182">
              <a:extLst>
                <a:ext uri="{FF2B5EF4-FFF2-40B4-BE49-F238E27FC236}">
                  <a16:creationId xmlns:a16="http://schemas.microsoft.com/office/drawing/2014/main" id="{1A1FC7FF-3981-4680-98C2-9E76ABFFCA11}"/>
                </a:ext>
              </a:extLst>
            </p:cNvPr>
            <p:cNvSpPr/>
            <p:nvPr/>
          </p:nvSpPr>
          <p:spPr>
            <a:xfrm rot="16200000" flipH="1">
              <a:off x="1828076" y="5164812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4" name="Elipse 183">
              <a:extLst>
                <a:ext uri="{FF2B5EF4-FFF2-40B4-BE49-F238E27FC236}">
                  <a16:creationId xmlns:a16="http://schemas.microsoft.com/office/drawing/2014/main" id="{7F18C89A-0C2F-4D34-AB4D-93CFDB120417}"/>
                </a:ext>
              </a:extLst>
            </p:cNvPr>
            <p:cNvSpPr/>
            <p:nvPr/>
          </p:nvSpPr>
          <p:spPr>
            <a:xfrm rot="16200000" flipH="1">
              <a:off x="2005876" y="5164812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5" name="Grupo 184">
            <a:extLst>
              <a:ext uri="{FF2B5EF4-FFF2-40B4-BE49-F238E27FC236}">
                <a16:creationId xmlns:a16="http://schemas.microsoft.com/office/drawing/2014/main" id="{FD8EE811-5705-4B42-BA1F-0996B3E254E3}"/>
              </a:ext>
            </a:extLst>
          </p:cNvPr>
          <p:cNvGrpSpPr/>
          <p:nvPr/>
        </p:nvGrpSpPr>
        <p:grpSpPr>
          <a:xfrm>
            <a:off x="4351992" y="1741303"/>
            <a:ext cx="321816" cy="144016"/>
            <a:chOff x="5876503" y="5649893"/>
            <a:chExt cx="321816" cy="144016"/>
          </a:xfrm>
        </p:grpSpPr>
        <p:sp>
          <p:nvSpPr>
            <p:cNvPr id="186" name="Elipse 185">
              <a:extLst>
                <a:ext uri="{FF2B5EF4-FFF2-40B4-BE49-F238E27FC236}">
                  <a16:creationId xmlns:a16="http://schemas.microsoft.com/office/drawing/2014/main" id="{385BD301-DA1D-48B2-B061-D5D5E3EE9BA0}"/>
                </a:ext>
              </a:extLst>
            </p:cNvPr>
            <p:cNvSpPr/>
            <p:nvPr/>
          </p:nvSpPr>
          <p:spPr>
            <a:xfrm rot="16200000" flipH="1">
              <a:off x="5876503" y="5649893"/>
              <a:ext cx="144016" cy="144016"/>
            </a:xfrm>
            <a:prstGeom prst="ellipse">
              <a:avLst/>
            </a:prstGeom>
            <a:solidFill>
              <a:srgbClr val="3366FF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Elipse 186">
              <a:extLst>
                <a:ext uri="{FF2B5EF4-FFF2-40B4-BE49-F238E27FC236}">
                  <a16:creationId xmlns:a16="http://schemas.microsoft.com/office/drawing/2014/main" id="{2A423319-CA25-4885-8B36-5DE077BC8AD9}"/>
                </a:ext>
              </a:extLst>
            </p:cNvPr>
            <p:cNvSpPr/>
            <p:nvPr/>
          </p:nvSpPr>
          <p:spPr>
            <a:xfrm rot="16200000" flipH="1">
              <a:off x="6054303" y="5649893"/>
              <a:ext cx="144016" cy="144016"/>
            </a:xfrm>
            <a:prstGeom prst="ellipse">
              <a:avLst/>
            </a:prstGeom>
            <a:solidFill>
              <a:srgbClr val="FF6600"/>
            </a:solidFill>
            <a:ln w="127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8" name="Rectángulo 187">
            <a:extLst>
              <a:ext uri="{FF2B5EF4-FFF2-40B4-BE49-F238E27FC236}">
                <a16:creationId xmlns:a16="http://schemas.microsoft.com/office/drawing/2014/main" id="{D0ACB481-7855-463B-86C3-AAC2E9B6BA6C}"/>
              </a:ext>
            </a:extLst>
          </p:cNvPr>
          <p:cNvSpPr/>
          <p:nvPr/>
        </p:nvSpPr>
        <p:spPr>
          <a:xfrm rot="5400000">
            <a:off x="5536894" y="1604878"/>
            <a:ext cx="432048" cy="792088"/>
          </a:xfrm>
          <a:prstGeom prst="rect">
            <a:avLst/>
          </a:prstGeom>
          <a:solidFill>
            <a:srgbClr val="DA002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HelveticaNeueLT Std Cn"/>
            </a:endParaRPr>
          </a:p>
        </p:txBody>
      </p:sp>
      <p:sp>
        <p:nvSpPr>
          <p:cNvPr id="189" name="Rectángulo 188">
            <a:extLst>
              <a:ext uri="{FF2B5EF4-FFF2-40B4-BE49-F238E27FC236}">
                <a16:creationId xmlns:a16="http://schemas.microsoft.com/office/drawing/2014/main" id="{7DDA1103-53E9-4092-A57B-46776D4CD089}"/>
              </a:ext>
            </a:extLst>
          </p:cNvPr>
          <p:cNvSpPr/>
          <p:nvPr/>
        </p:nvSpPr>
        <p:spPr>
          <a:xfrm>
            <a:off x="5360013" y="1788700"/>
            <a:ext cx="7920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HelveticaNeueLT Std Med Cn"/>
                <a:cs typeface="HelveticaNeueLT Std Med Cn"/>
              </a:rPr>
              <a:t>Польша</a:t>
            </a:r>
            <a:endParaRPr lang="es-CL" sz="1100" dirty="0">
              <a:solidFill>
                <a:schemeClr val="bg1"/>
              </a:solidFill>
              <a:latin typeface="HelveticaNeueLT Std Med Cn"/>
              <a:cs typeface="HelveticaNeueLT Std Med Cn"/>
            </a:endParaRPr>
          </a:p>
        </p:txBody>
      </p:sp>
      <p:sp>
        <p:nvSpPr>
          <p:cNvPr id="190" name="Elipse 189">
            <a:extLst>
              <a:ext uri="{FF2B5EF4-FFF2-40B4-BE49-F238E27FC236}">
                <a16:creationId xmlns:a16="http://schemas.microsoft.com/office/drawing/2014/main" id="{8AB2B792-02AB-4CF1-B291-2CD97E84952C}"/>
              </a:ext>
            </a:extLst>
          </p:cNvPr>
          <p:cNvSpPr/>
          <p:nvPr/>
        </p:nvSpPr>
        <p:spPr>
          <a:xfrm rot="16200000" flipH="1">
            <a:off x="5698496" y="2032762"/>
            <a:ext cx="144016" cy="144016"/>
          </a:xfrm>
          <a:prstGeom prst="ellipse">
            <a:avLst/>
          </a:prstGeom>
          <a:solidFill>
            <a:srgbClr val="3366FF"/>
          </a:soli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1" name="CuadroTexto 190">
            <a:extLst>
              <a:ext uri="{FF2B5EF4-FFF2-40B4-BE49-F238E27FC236}">
                <a16:creationId xmlns:a16="http://schemas.microsoft.com/office/drawing/2014/main" id="{EE24C425-A225-4981-A283-EB903A948080}"/>
              </a:ext>
            </a:extLst>
          </p:cNvPr>
          <p:cNvSpPr txBox="1"/>
          <p:nvPr/>
        </p:nvSpPr>
        <p:spPr>
          <a:xfrm>
            <a:off x="395785" y="4934649"/>
            <a:ext cx="244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HelveticaNeueLT Std Med Cn"/>
                <a:cs typeface="HelveticaNeueLT Std Med Cn"/>
              </a:rPr>
              <a:t>Производство</a:t>
            </a:r>
            <a:endParaRPr lang="en-US" sz="1200" dirty="0">
              <a:latin typeface="HelveticaNeueLT Std Med Cn"/>
              <a:cs typeface="HelveticaNeueLT Std Med Cn"/>
            </a:endParaRPr>
          </a:p>
          <a:p>
            <a:r>
              <a:rPr lang="ru-RU" sz="1200" dirty="0">
                <a:latin typeface="HelveticaNeueLT Std Med Cn"/>
                <a:cs typeface="HelveticaNeueLT Std Med Cn"/>
              </a:rPr>
              <a:t>Логистика и упаковка</a:t>
            </a:r>
          </a:p>
          <a:p>
            <a:r>
              <a:rPr lang="ru-RU" sz="1200" dirty="0">
                <a:latin typeface="HelveticaNeueLT Std Med Cn"/>
                <a:cs typeface="HelveticaNeueLT Std Med Cn"/>
              </a:rPr>
              <a:t>Коммерческий офис</a:t>
            </a:r>
          </a:p>
        </p:txBody>
      </p:sp>
      <p:sp>
        <p:nvSpPr>
          <p:cNvPr id="192" name="Elipse 191">
            <a:extLst>
              <a:ext uri="{FF2B5EF4-FFF2-40B4-BE49-F238E27FC236}">
                <a16:creationId xmlns:a16="http://schemas.microsoft.com/office/drawing/2014/main" id="{FF3ED11C-7ABE-4FC5-8F9B-6B81C8755543}"/>
              </a:ext>
            </a:extLst>
          </p:cNvPr>
          <p:cNvSpPr/>
          <p:nvPr/>
        </p:nvSpPr>
        <p:spPr>
          <a:xfrm>
            <a:off x="251766" y="5002074"/>
            <a:ext cx="144016" cy="144016"/>
          </a:xfrm>
          <a:prstGeom prst="ellipse">
            <a:avLst/>
          </a:prstGeom>
          <a:solidFill>
            <a:srgbClr val="247D1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3" name="Elipse 192">
            <a:extLst>
              <a:ext uri="{FF2B5EF4-FFF2-40B4-BE49-F238E27FC236}">
                <a16:creationId xmlns:a16="http://schemas.microsoft.com/office/drawing/2014/main" id="{21D7A472-D352-4225-93ED-DB474D2B5AE9}"/>
              </a:ext>
            </a:extLst>
          </p:cNvPr>
          <p:cNvSpPr/>
          <p:nvPr/>
        </p:nvSpPr>
        <p:spPr>
          <a:xfrm>
            <a:off x="251766" y="5179874"/>
            <a:ext cx="144016" cy="144016"/>
          </a:xfrm>
          <a:prstGeom prst="ellipse">
            <a:avLst/>
          </a:prstGeom>
          <a:solidFill>
            <a:srgbClr val="3366FF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4" name="Elipse 193">
            <a:extLst>
              <a:ext uri="{FF2B5EF4-FFF2-40B4-BE49-F238E27FC236}">
                <a16:creationId xmlns:a16="http://schemas.microsoft.com/office/drawing/2014/main" id="{0237E417-6EFF-4911-97D0-C8318250379D}"/>
              </a:ext>
            </a:extLst>
          </p:cNvPr>
          <p:cNvSpPr/>
          <p:nvPr/>
        </p:nvSpPr>
        <p:spPr>
          <a:xfrm>
            <a:off x="251766" y="5357674"/>
            <a:ext cx="144016" cy="144016"/>
          </a:xfrm>
          <a:prstGeom prst="ellipse">
            <a:avLst/>
          </a:prstGeom>
          <a:solidFill>
            <a:srgbClr val="FF660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062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Наши клиенты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4</a:t>
            </a:fld>
            <a:endParaRPr lang="ru-RU" b="0" dirty="0"/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498C98-D561-4072-8E46-C4A9F04A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6" y="1863078"/>
            <a:ext cx="1492869" cy="4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EF98C2F-6B7E-44AE-BD74-A0D8B3DCB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6028" r="9829" b="18071"/>
          <a:stretch/>
        </p:blipFill>
        <p:spPr bwMode="auto">
          <a:xfrm>
            <a:off x="2605793" y="1775459"/>
            <a:ext cx="1231493" cy="987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0F01F7-48E6-4AB1-8FA9-7B2A21443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124" y="4425170"/>
            <a:ext cx="1606892" cy="521154"/>
          </a:xfrm>
          <a:prstGeom prst="rect">
            <a:avLst/>
          </a:prstGeom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56CFB5B1-05A1-4E51-961B-35B7DAB70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37" y="4479199"/>
            <a:ext cx="709951" cy="8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EC17BAF2-61AE-4939-B535-7411AEB0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36" y="3899530"/>
            <a:ext cx="1244119" cy="9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9302A2B7-829E-4F29-A95C-B356918FE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18233" r="9438" b="19399"/>
          <a:stretch/>
        </p:blipFill>
        <p:spPr bwMode="auto">
          <a:xfrm>
            <a:off x="2223711" y="4720372"/>
            <a:ext cx="1637912" cy="909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8">
            <a:extLst>
              <a:ext uri="{FF2B5EF4-FFF2-40B4-BE49-F238E27FC236}">
                <a16:creationId xmlns:a16="http://schemas.microsoft.com/office/drawing/2014/main" id="{4D25A707-73BF-441A-801C-679B29789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0" y="2475288"/>
            <a:ext cx="1957281" cy="862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3935C8B-7CA2-45C6-B98D-31234F26F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t="31380" r="16372" b="37400"/>
          <a:stretch/>
        </p:blipFill>
        <p:spPr bwMode="auto">
          <a:xfrm>
            <a:off x="2727792" y="2987457"/>
            <a:ext cx="2662752" cy="70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A73CC9E9-DF5D-409B-9CF0-8114E9A739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33" y="2985090"/>
            <a:ext cx="899048" cy="90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3E9E62C6-6F47-4BA1-A72E-A18C1491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17" y="4946324"/>
            <a:ext cx="1078716" cy="48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A074B5F-3CC7-4EE5-9401-490D716C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78" y="2535355"/>
            <a:ext cx="2001741" cy="37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C683771E-621F-4A6C-A207-F4BCC244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68" y="1675604"/>
            <a:ext cx="1416020" cy="5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6582926-1044-4CDF-A196-385F3E2600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5198" y="3697861"/>
            <a:ext cx="1341623" cy="584001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D7F539CB-54F5-4288-A7C1-802552D6BB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3040" y="3507758"/>
            <a:ext cx="709951" cy="709951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FADFAE40-58D9-41FE-B051-D8D8C16629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9808" y="4110937"/>
            <a:ext cx="1438275" cy="490519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FDB8B5FA-2110-41EC-A601-D030D7043F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25409" y="1647339"/>
            <a:ext cx="726945" cy="72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9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Наша стратегия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5</a:t>
            </a:fld>
            <a:endParaRPr lang="ru-RU" b="0" dirty="0"/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graphicFrame>
        <p:nvGraphicFramePr>
          <p:cNvPr id="47" name="Tabla 46">
            <a:extLst>
              <a:ext uri="{FF2B5EF4-FFF2-40B4-BE49-F238E27FC236}">
                <a16:creationId xmlns:a16="http://schemas.microsoft.com/office/drawing/2014/main" id="{FB1DD877-A887-411C-8128-759D13416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79525"/>
              </p:ext>
            </p:extLst>
          </p:nvPr>
        </p:nvGraphicFramePr>
        <p:xfrm>
          <a:off x="251768" y="2402932"/>
          <a:ext cx="7680325" cy="1424558"/>
        </p:xfrm>
        <a:graphic>
          <a:graphicData uri="http://schemas.openxmlformats.org/drawingml/2006/table">
            <a:tbl>
              <a:tblPr/>
              <a:tblGrid>
                <a:gridCol w="108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8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2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873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ЯНВ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ФЕВ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МАР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АПР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МАЙ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ИЮН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ИЮЛ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АВГ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СЕН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ОКТ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НОЯ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ДЕК</a:t>
                      </a:r>
                      <a:endParaRPr kumimoji="0" lang="es-ES" altLang="es-MX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0" marR="0" marT="0" marB="36009" anchor="ctr" horzOverflow="overflow">
                    <a:lnL w="12700" cap="flat" cmpd="sng" algn="ctr">
                      <a:solidFill>
                        <a:srgbClr val="F4FE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00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КЛУБНИКА</a:t>
                      </a:r>
                      <a:endParaRPr kumimoji="0" lang="es-ES" altLang="es-MX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МАЛИНА</a:t>
                      </a:r>
                      <a:endParaRPr kumimoji="0" lang="es-ES" altLang="es-MX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0D5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ГОЛУБИКА</a:t>
                      </a:r>
                      <a:endParaRPr kumimoji="0" lang="es-ES" altLang="es-MX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MX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NeueLT Std Cn"/>
                          <a:ea typeface="MS PGothic" charset="-128"/>
                        </a:rPr>
                        <a:t> </a:t>
                      </a: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s-MX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MS PGothic" charset="-128"/>
                        </a:rPr>
                        <a:t>ЕЖЕВИКА</a:t>
                      </a:r>
                      <a:endParaRPr kumimoji="0" lang="es-ES" altLang="es-MX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MX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NeueLT Std Cn"/>
                        <a:ea typeface="MS PGothic" charset="-128"/>
                      </a:endParaRPr>
                    </a:p>
                  </a:txBody>
                  <a:tcPr marL="72000" marR="0" marT="0" marB="36009" anchor="ctr" horzOverflow="overflow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48" name="Imagen 2">
            <a:extLst>
              <a:ext uri="{FF2B5EF4-FFF2-40B4-BE49-F238E27FC236}">
                <a16:creationId xmlns:a16="http://schemas.microsoft.com/office/drawing/2014/main" id="{38F691C6-64C8-4224-8A87-3C742DF1D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6482172" y="3008541"/>
            <a:ext cx="233363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n 2">
            <a:extLst>
              <a:ext uri="{FF2B5EF4-FFF2-40B4-BE49-F238E27FC236}">
                <a16:creationId xmlns:a16="http://schemas.microsoft.com/office/drawing/2014/main" id="{9A5C511F-5E58-4A9F-AD5D-00A068E4F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7030688" y="3008541"/>
            <a:ext cx="23336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n 2">
            <a:extLst>
              <a:ext uri="{FF2B5EF4-FFF2-40B4-BE49-F238E27FC236}">
                <a16:creationId xmlns:a16="http://schemas.microsoft.com/office/drawing/2014/main" id="{3817E7F3-F390-48C2-929A-6D59CA7A3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7575200" y="3008541"/>
            <a:ext cx="233362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n 2">
            <a:extLst>
              <a:ext uri="{FF2B5EF4-FFF2-40B4-BE49-F238E27FC236}">
                <a16:creationId xmlns:a16="http://schemas.microsoft.com/office/drawing/2014/main" id="{D123CAC5-F120-41F0-A39A-C40E81B78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4843870" y="3008538"/>
            <a:ext cx="23336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n 2">
            <a:extLst>
              <a:ext uri="{FF2B5EF4-FFF2-40B4-BE49-F238E27FC236}">
                <a16:creationId xmlns:a16="http://schemas.microsoft.com/office/drawing/2014/main" id="{C6BF01EA-35AC-4420-82AD-A1B311D2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5396322" y="3008538"/>
            <a:ext cx="2333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n 2">
            <a:extLst>
              <a:ext uri="{FF2B5EF4-FFF2-40B4-BE49-F238E27FC236}">
                <a16:creationId xmlns:a16="http://schemas.microsoft.com/office/drawing/2014/main" id="{ABAEB3C0-DB78-4A43-A8E9-4924150B4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5937076" y="3008538"/>
            <a:ext cx="2333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n 2">
            <a:extLst>
              <a:ext uri="{FF2B5EF4-FFF2-40B4-BE49-F238E27FC236}">
                <a16:creationId xmlns:a16="http://schemas.microsoft.com/office/drawing/2014/main" id="{FC63560B-D814-4F5C-9162-C8FF8FDA2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1536998" y="3008538"/>
            <a:ext cx="2333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n 2">
            <a:extLst>
              <a:ext uri="{FF2B5EF4-FFF2-40B4-BE49-F238E27FC236}">
                <a16:creationId xmlns:a16="http://schemas.microsoft.com/office/drawing/2014/main" id="{A6A0A367-FFB4-4724-B2C3-1205D925E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2087277" y="3008538"/>
            <a:ext cx="2333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n 2">
            <a:extLst>
              <a:ext uri="{FF2B5EF4-FFF2-40B4-BE49-F238E27FC236}">
                <a16:creationId xmlns:a16="http://schemas.microsoft.com/office/drawing/2014/main" id="{18BDC4C8-9AD3-4903-95CE-7832E2552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2642902" y="3008538"/>
            <a:ext cx="2333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n 2">
            <a:extLst>
              <a:ext uri="{FF2B5EF4-FFF2-40B4-BE49-F238E27FC236}">
                <a16:creationId xmlns:a16="http://schemas.microsoft.com/office/drawing/2014/main" id="{644D83D8-12B0-4746-A458-83E9F85AC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3189000" y="3008538"/>
            <a:ext cx="23336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n 2">
            <a:extLst>
              <a:ext uri="{FF2B5EF4-FFF2-40B4-BE49-F238E27FC236}">
                <a16:creationId xmlns:a16="http://schemas.microsoft.com/office/drawing/2014/main" id="{499E3164-280A-4C11-933E-62794E9E1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3722301" y="3008538"/>
            <a:ext cx="23336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n 2">
            <a:extLst>
              <a:ext uri="{FF2B5EF4-FFF2-40B4-BE49-F238E27FC236}">
                <a16:creationId xmlns:a16="http://schemas.microsoft.com/office/drawing/2014/main" id="{A2E6B73E-BB99-4705-BDDC-0E1DC4EC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529"/>
          <a:stretch>
            <a:fillRect/>
          </a:stretch>
        </p:blipFill>
        <p:spPr bwMode="auto">
          <a:xfrm>
            <a:off x="4281103" y="3008538"/>
            <a:ext cx="233363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n 205">
            <a:extLst>
              <a:ext uri="{FF2B5EF4-FFF2-40B4-BE49-F238E27FC236}">
                <a16:creationId xmlns:a16="http://schemas.microsoft.com/office/drawing/2014/main" id="{B399CCA2-EB32-46DB-9DDC-153504693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51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n 206">
            <a:extLst>
              <a:ext uri="{FF2B5EF4-FFF2-40B4-BE49-F238E27FC236}">
                <a16:creationId xmlns:a16="http://schemas.microsoft.com/office/drawing/2014/main" id="{4D531CC4-DCC7-428C-8F35-CF9A58544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69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n 207">
            <a:extLst>
              <a:ext uri="{FF2B5EF4-FFF2-40B4-BE49-F238E27FC236}">
                <a16:creationId xmlns:a16="http://schemas.microsoft.com/office/drawing/2014/main" id="{886F0599-3843-4795-B8F8-566E128D3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81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n 196">
            <a:extLst>
              <a:ext uri="{FF2B5EF4-FFF2-40B4-BE49-F238E27FC236}">
                <a16:creationId xmlns:a16="http://schemas.microsoft.com/office/drawing/2014/main" id="{94B86184-2A4B-4403-B5DE-DB5728B48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51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n 197">
            <a:extLst>
              <a:ext uri="{FF2B5EF4-FFF2-40B4-BE49-F238E27FC236}">
                <a16:creationId xmlns:a16="http://schemas.microsoft.com/office/drawing/2014/main" id="{296E2588-0E72-4CEE-9F30-4D4055328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01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n 198">
            <a:extLst>
              <a:ext uri="{FF2B5EF4-FFF2-40B4-BE49-F238E27FC236}">
                <a16:creationId xmlns:a16="http://schemas.microsoft.com/office/drawing/2014/main" id="{F207FCEF-2259-4C58-B5B6-2B3889AF9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55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n 200">
            <a:extLst>
              <a:ext uri="{FF2B5EF4-FFF2-40B4-BE49-F238E27FC236}">
                <a16:creationId xmlns:a16="http://schemas.microsoft.com/office/drawing/2014/main" id="{FB1B5CE9-4EB8-4AC3-9BF0-3636942C8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77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n 201">
            <a:extLst>
              <a:ext uri="{FF2B5EF4-FFF2-40B4-BE49-F238E27FC236}">
                <a16:creationId xmlns:a16="http://schemas.microsoft.com/office/drawing/2014/main" id="{9157BFC7-16B5-458E-861D-2395D500B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65" y="3573366"/>
            <a:ext cx="23018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n 202">
            <a:extLst>
              <a:ext uri="{FF2B5EF4-FFF2-40B4-BE49-F238E27FC236}">
                <a16:creationId xmlns:a16="http://schemas.microsoft.com/office/drawing/2014/main" id="{D0F2E75E-9381-4094-9973-31783C27F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81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n 203">
            <a:extLst>
              <a:ext uri="{FF2B5EF4-FFF2-40B4-BE49-F238E27FC236}">
                <a16:creationId xmlns:a16="http://schemas.microsoft.com/office/drawing/2014/main" id="{EBB50765-E022-49E0-8759-2865A1771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81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n 204">
            <a:extLst>
              <a:ext uri="{FF2B5EF4-FFF2-40B4-BE49-F238E27FC236}">
                <a16:creationId xmlns:a16="http://schemas.microsoft.com/office/drawing/2014/main" id="{A840E659-8B85-4E3C-B650-FFF55BE1E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82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n 204">
            <a:extLst>
              <a:ext uri="{FF2B5EF4-FFF2-40B4-BE49-F238E27FC236}">
                <a16:creationId xmlns:a16="http://schemas.microsoft.com/office/drawing/2014/main" id="{5ED8EA41-67F1-4420-B99F-39964C008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82" y="3573366"/>
            <a:ext cx="2286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n 3">
            <a:extLst>
              <a:ext uri="{FF2B5EF4-FFF2-40B4-BE49-F238E27FC236}">
                <a16:creationId xmlns:a16="http://schemas.microsoft.com/office/drawing/2014/main" id="{B7B991B6-5CC2-439C-9170-F031D3201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27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n 240">
            <a:extLst>
              <a:ext uri="{FF2B5EF4-FFF2-40B4-BE49-F238E27FC236}">
                <a16:creationId xmlns:a16="http://schemas.microsoft.com/office/drawing/2014/main" id="{E97CD5F1-1E6A-46FB-9A46-3570D22FA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6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n 241">
            <a:extLst>
              <a:ext uri="{FF2B5EF4-FFF2-40B4-BE49-F238E27FC236}">
                <a16:creationId xmlns:a16="http://schemas.microsoft.com/office/drawing/2014/main" id="{3B26AFDD-E977-410C-A524-384FF1C17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31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n 242">
            <a:extLst>
              <a:ext uri="{FF2B5EF4-FFF2-40B4-BE49-F238E27FC236}">
                <a16:creationId xmlns:a16="http://schemas.microsoft.com/office/drawing/2014/main" id="{FBCD9BA1-12CD-492E-ADDD-E7005EDCE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731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n 243">
            <a:extLst>
              <a:ext uri="{FF2B5EF4-FFF2-40B4-BE49-F238E27FC236}">
                <a16:creationId xmlns:a16="http://schemas.microsoft.com/office/drawing/2014/main" id="{AF70DAD8-53E6-4CEF-B917-AEBEE0499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32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n 244">
            <a:extLst>
              <a:ext uri="{FF2B5EF4-FFF2-40B4-BE49-F238E27FC236}">
                <a16:creationId xmlns:a16="http://schemas.microsoft.com/office/drawing/2014/main" id="{20DA6D55-4DC0-45D3-BE84-CE023EC19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32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n 245">
            <a:extLst>
              <a:ext uri="{FF2B5EF4-FFF2-40B4-BE49-F238E27FC236}">
                <a16:creationId xmlns:a16="http://schemas.microsoft.com/office/drawing/2014/main" id="{F3D21522-4930-4FA0-90DD-BFF3CE4C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01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n 246">
            <a:extLst>
              <a:ext uri="{FF2B5EF4-FFF2-40B4-BE49-F238E27FC236}">
                <a16:creationId xmlns:a16="http://schemas.microsoft.com/office/drawing/2014/main" id="{D8E1652F-6401-4AC3-86D1-142CA8ED3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51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n 247">
            <a:extLst>
              <a:ext uri="{FF2B5EF4-FFF2-40B4-BE49-F238E27FC236}">
                <a16:creationId xmlns:a16="http://schemas.microsoft.com/office/drawing/2014/main" id="{0D71646B-C980-48C0-86A7-73B2ADB1E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05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n 248">
            <a:extLst>
              <a:ext uri="{FF2B5EF4-FFF2-40B4-BE49-F238E27FC236}">
                <a16:creationId xmlns:a16="http://schemas.microsoft.com/office/drawing/2014/main" id="{7591F367-2CD6-48CB-ABE8-60FAB281E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01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n 249">
            <a:extLst>
              <a:ext uri="{FF2B5EF4-FFF2-40B4-BE49-F238E27FC236}">
                <a16:creationId xmlns:a16="http://schemas.microsoft.com/office/drawing/2014/main" id="{125148A1-4C93-40F2-98E9-E1CE9F1CF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419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n 250">
            <a:extLst>
              <a:ext uri="{FF2B5EF4-FFF2-40B4-BE49-F238E27FC236}">
                <a16:creationId xmlns:a16="http://schemas.microsoft.com/office/drawing/2014/main" id="{3EC2E0DB-2813-4097-90E8-35DD4098F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931" y="2726203"/>
            <a:ext cx="2159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n 1">
            <a:extLst>
              <a:ext uri="{FF2B5EF4-FFF2-40B4-BE49-F238E27FC236}">
                <a16:creationId xmlns:a16="http://schemas.microsoft.com/office/drawing/2014/main" id="{DC7D250A-25D0-4D09-89E7-442C6F3F0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2615121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n 1">
            <a:extLst>
              <a:ext uri="{FF2B5EF4-FFF2-40B4-BE49-F238E27FC236}">
                <a16:creationId xmlns:a16="http://schemas.microsoft.com/office/drawing/2014/main" id="{14DB04F0-5D86-4933-88FF-F87190C795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3161221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n 1">
            <a:extLst>
              <a:ext uri="{FF2B5EF4-FFF2-40B4-BE49-F238E27FC236}">
                <a16:creationId xmlns:a16="http://schemas.microsoft.com/office/drawing/2014/main" id="{E09FF8CC-5309-4410-B6B0-EE875C81B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1509217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Imagen 1">
            <a:extLst>
              <a:ext uri="{FF2B5EF4-FFF2-40B4-BE49-F238E27FC236}">
                <a16:creationId xmlns:a16="http://schemas.microsoft.com/office/drawing/2014/main" id="{B584D7DF-6A9F-4FF2-B732-B40C93803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2059496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Imagen 1">
            <a:extLst>
              <a:ext uri="{FF2B5EF4-FFF2-40B4-BE49-F238E27FC236}">
                <a16:creationId xmlns:a16="http://schemas.microsoft.com/office/drawing/2014/main" id="{D20D8DDC-C9A9-40D4-BF26-454FDE054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4253322" y="331708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Imagen 1">
            <a:extLst>
              <a:ext uri="{FF2B5EF4-FFF2-40B4-BE49-F238E27FC236}">
                <a16:creationId xmlns:a16="http://schemas.microsoft.com/office/drawing/2014/main" id="{9B670A05-50B4-418F-9BE5-B47ACB8E4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4816882" y="3317086"/>
            <a:ext cx="2873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Imagen 1">
            <a:extLst>
              <a:ext uri="{FF2B5EF4-FFF2-40B4-BE49-F238E27FC236}">
                <a16:creationId xmlns:a16="http://schemas.microsoft.com/office/drawing/2014/main" id="{9D25E07B-F8FE-4078-B5B8-B45330EAF9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3695313" y="3317086"/>
            <a:ext cx="2873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Imagen 1">
            <a:extLst>
              <a:ext uri="{FF2B5EF4-FFF2-40B4-BE49-F238E27FC236}">
                <a16:creationId xmlns:a16="http://schemas.microsoft.com/office/drawing/2014/main" id="{1080A73C-FC32-4B13-A260-FBD42B56F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5368541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Imagen 1">
            <a:extLst>
              <a:ext uri="{FF2B5EF4-FFF2-40B4-BE49-F238E27FC236}">
                <a16:creationId xmlns:a16="http://schemas.microsoft.com/office/drawing/2014/main" id="{6E690A3C-B308-4A5F-A37F-D712FA869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5910089" y="3323436"/>
            <a:ext cx="2873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Imagen 1">
            <a:extLst>
              <a:ext uri="{FF2B5EF4-FFF2-40B4-BE49-F238E27FC236}">
                <a16:creationId xmlns:a16="http://schemas.microsoft.com/office/drawing/2014/main" id="{9148F367-D330-4462-A5A5-73A0CC021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6454391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Imagen 1">
            <a:extLst>
              <a:ext uri="{FF2B5EF4-FFF2-40B4-BE49-F238E27FC236}">
                <a16:creationId xmlns:a16="http://schemas.microsoft.com/office/drawing/2014/main" id="{1BB2A4CB-C2DC-40CB-AA2C-8A8BAC345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7003703" y="3323436"/>
            <a:ext cx="287337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Imagen 1">
            <a:extLst>
              <a:ext uri="{FF2B5EF4-FFF2-40B4-BE49-F238E27FC236}">
                <a16:creationId xmlns:a16="http://schemas.microsoft.com/office/drawing/2014/main" id="{B5344330-825F-4BBE-97AE-DD14EF18D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3" b="10872"/>
          <a:stretch>
            <a:fillRect/>
          </a:stretch>
        </p:blipFill>
        <p:spPr bwMode="auto">
          <a:xfrm>
            <a:off x="7547421" y="3323436"/>
            <a:ext cx="288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Rectángulo 136">
            <a:extLst>
              <a:ext uri="{FF2B5EF4-FFF2-40B4-BE49-F238E27FC236}">
                <a16:creationId xmlns:a16="http://schemas.microsoft.com/office/drawing/2014/main" id="{4D735081-B8AA-4A28-A6D4-0196BBB0007E}"/>
              </a:ext>
            </a:extLst>
          </p:cNvPr>
          <p:cNvSpPr/>
          <p:nvPr/>
        </p:nvSpPr>
        <p:spPr>
          <a:xfrm>
            <a:off x="865050" y="4621809"/>
            <a:ext cx="4919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Чили</a:t>
            </a:r>
            <a:endParaRPr lang="es-ES" altLang="es-MX" sz="900" dirty="0">
              <a:latin typeface="HelveticaNeueLT Std Cn"/>
              <a:ea typeface="MS PGothic" charset="-128"/>
            </a:endParaRP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6A54A1F6-E52E-4E57-B7B5-E5B7613C1C84}"/>
              </a:ext>
            </a:extLst>
          </p:cNvPr>
          <p:cNvSpPr/>
          <p:nvPr/>
        </p:nvSpPr>
        <p:spPr>
          <a:xfrm>
            <a:off x="1622595" y="4621809"/>
            <a:ext cx="4919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Перу</a:t>
            </a:r>
            <a:endParaRPr lang="es-ES" altLang="es-MX" sz="900" dirty="0">
              <a:latin typeface="HelveticaNeueLT Std Cn"/>
              <a:ea typeface="MS PGothic" charset="-128"/>
            </a:endParaRPr>
          </a:p>
        </p:txBody>
      </p:sp>
      <p:sp>
        <p:nvSpPr>
          <p:cNvPr id="139" name="Rectángulo 138">
            <a:extLst>
              <a:ext uri="{FF2B5EF4-FFF2-40B4-BE49-F238E27FC236}">
                <a16:creationId xmlns:a16="http://schemas.microsoft.com/office/drawing/2014/main" id="{CBAF7A3E-1636-44CA-BDF2-1ADE57928142}"/>
              </a:ext>
            </a:extLst>
          </p:cNvPr>
          <p:cNvSpPr/>
          <p:nvPr/>
        </p:nvSpPr>
        <p:spPr>
          <a:xfrm>
            <a:off x="3011978" y="4621809"/>
            <a:ext cx="7434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Ю. Африка</a:t>
            </a:r>
          </a:p>
        </p:txBody>
      </p:sp>
      <p:sp>
        <p:nvSpPr>
          <p:cNvPr id="140" name="Rectángulo 139">
            <a:extLst>
              <a:ext uri="{FF2B5EF4-FFF2-40B4-BE49-F238E27FC236}">
                <a16:creationId xmlns:a16="http://schemas.microsoft.com/office/drawing/2014/main" id="{95B3A1AB-ACAE-48B2-BAB2-30E29BC99A1A}"/>
              </a:ext>
            </a:extLst>
          </p:cNvPr>
          <p:cNvSpPr/>
          <p:nvPr/>
        </p:nvSpPr>
        <p:spPr>
          <a:xfrm>
            <a:off x="2316047" y="4621809"/>
            <a:ext cx="6244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Марокко</a:t>
            </a:r>
          </a:p>
        </p:txBody>
      </p:sp>
      <p:sp>
        <p:nvSpPr>
          <p:cNvPr id="141" name="Rectángulo 140">
            <a:extLst>
              <a:ext uri="{FF2B5EF4-FFF2-40B4-BE49-F238E27FC236}">
                <a16:creationId xmlns:a16="http://schemas.microsoft.com/office/drawing/2014/main" id="{DB7BA5DE-9406-44CF-A512-86004DB55600}"/>
              </a:ext>
            </a:extLst>
          </p:cNvPr>
          <p:cNvSpPr/>
          <p:nvPr/>
        </p:nvSpPr>
        <p:spPr>
          <a:xfrm>
            <a:off x="4587506" y="4621809"/>
            <a:ext cx="6157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Мексика</a:t>
            </a:r>
            <a:endParaRPr lang="es-ES" altLang="es-MX" sz="900" dirty="0">
              <a:latin typeface="HelveticaNeueLT Std Cn"/>
              <a:ea typeface="MS PGothic" charset="-128"/>
            </a:endParaRPr>
          </a:p>
        </p:txBody>
      </p:sp>
      <p:sp>
        <p:nvSpPr>
          <p:cNvPr id="142" name="Rectángulo 141">
            <a:extLst>
              <a:ext uri="{FF2B5EF4-FFF2-40B4-BE49-F238E27FC236}">
                <a16:creationId xmlns:a16="http://schemas.microsoft.com/office/drawing/2014/main" id="{7DB479A9-55F6-402C-95D3-65211CAEBEE8}"/>
              </a:ext>
            </a:extLst>
          </p:cNvPr>
          <p:cNvSpPr/>
          <p:nvPr/>
        </p:nvSpPr>
        <p:spPr>
          <a:xfrm>
            <a:off x="5349114" y="4621809"/>
            <a:ext cx="6157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Испания</a:t>
            </a:r>
            <a:endParaRPr lang="es-ES" altLang="es-MX" sz="900" dirty="0">
              <a:latin typeface="HelveticaNeueLT Std Cn"/>
              <a:ea typeface="MS PGothic" charset="-128"/>
            </a:endParaRPr>
          </a:p>
        </p:txBody>
      </p:sp>
      <p:sp>
        <p:nvSpPr>
          <p:cNvPr id="143" name="Rectángulo 142">
            <a:extLst>
              <a:ext uri="{FF2B5EF4-FFF2-40B4-BE49-F238E27FC236}">
                <a16:creationId xmlns:a16="http://schemas.microsoft.com/office/drawing/2014/main" id="{F9E08A45-B1C5-43AB-A821-376F37DEFDFE}"/>
              </a:ext>
            </a:extLst>
          </p:cNvPr>
          <p:cNvSpPr/>
          <p:nvPr/>
        </p:nvSpPr>
        <p:spPr>
          <a:xfrm>
            <a:off x="3894326" y="4621809"/>
            <a:ext cx="4892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Кения</a:t>
            </a:r>
          </a:p>
        </p:txBody>
      </p:sp>
      <p:sp>
        <p:nvSpPr>
          <p:cNvPr id="144" name="Rectángulo 143">
            <a:extLst>
              <a:ext uri="{FF2B5EF4-FFF2-40B4-BE49-F238E27FC236}">
                <a16:creationId xmlns:a16="http://schemas.microsoft.com/office/drawing/2014/main" id="{67819E83-1DC9-4982-8648-848CEFB4E1FC}"/>
              </a:ext>
            </a:extLst>
          </p:cNvPr>
          <p:cNvSpPr/>
          <p:nvPr/>
        </p:nvSpPr>
        <p:spPr>
          <a:xfrm>
            <a:off x="6754559" y="4621809"/>
            <a:ext cx="8244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Нидерланды</a:t>
            </a:r>
            <a:endParaRPr lang="es-ES" altLang="es-MX" sz="900" dirty="0">
              <a:latin typeface="HelveticaNeueLT Std Cn"/>
              <a:ea typeface="MS PGothic" charset="-128"/>
            </a:endParaRPr>
          </a:p>
        </p:txBody>
      </p:sp>
      <p:sp>
        <p:nvSpPr>
          <p:cNvPr id="145" name="Rectángulo 144">
            <a:extLst>
              <a:ext uri="{FF2B5EF4-FFF2-40B4-BE49-F238E27FC236}">
                <a16:creationId xmlns:a16="http://schemas.microsoft.com/office/drawing/2014/main" id="{C5589B61-93F0-4C8E-8E67-B13505D683C4}"/>
              </a:ext>
            </a:extLst>
          </p:cNvPr>
          <p:cNvSpPr/>
          <p:nvPr/>
        </p:nvSpPr>
        <p:spPr>
          <a:xfrm>
            <a:off x="5996828" y="4621809"/>
            <a:ext cx="8244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">
              <a:spcBef>
                <a:spcPct val="0"/>
              </a:spcBef>
              <a:spcAft>
                <a:spcPct val="0"/>
              </a:spcAft>
            </a:pPr>
            <a:r>
              <a:rPr lang="ru-RU" altLang="es-MX" sz="900" dirty="0">
                <a:latin typeface="HelveticaNeueLT Std Cn"/>
                <a:ea typeface="MS PGothic" charset="-128"/>
              </a:rPr>
              <a:t>Португалия</a:t>
            </a:r>
          </a:p>
        </p:txBody>
      </p:sp>
      <p:pic>
        <p:nvPicPr>
          <p:cNvPr id="146" name="Picture 2">
            <a:extLst>
              <a:ext uri="{FF2B5EF4-FFF2-40B4-BE49-F238E27FC236}">
                <a16:creationId xmlns:a16="http://schemas.microsoft.com/office/drawing/2014/main" id="{74F9518C-D835-4CCA-97A4-AE8458DC7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1" y="4218179"/>
            <a:ext cx="486990" cy="32466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>
            <a:extLst>
              <a:ext uri="{FF2B5EF4-FFF2-40B4-BE49-F238E27FC236}">
                <a16:creationId xmlns:a16="http://schemas.microsoft.com/office/drawing/2014/main" id="{5A1847E0-AB3D-4781-893D-D3BE81052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90" y="4218179"/>
            <a:ext cx="486991" cy="32466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6">
            <a:extLst>
              <a:ext uri="{FF2B5EF4-FFF2-40B4-BE49-F238E27FC236}">
                <a16:creationId xmlns:a16="http://schemas.microsoft.com/office/drawing/2014/main" id="{1547EA88-A2A5-4EA5-BC10-30714434A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70" y="4218179"/>
            <a:ext cx="486989" cy="32466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8">
            <a:extLst>
              <a:ext uri="{FF2B5EF4-FFF2-40B4-BE49-F238E27FC236}">
                <a16:creationId xmlns:a16="http://schemas.microsoft.com/office/drawing/2014/main" id="{FBB5E06E-3C87-4FE3-A359-3E0D3C623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48" y="4218179"/>
            <a:ext cx="486000" cy="324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0">
            <a:extLst>
              <a:ext uri="{FF2B5EF4-FFF2-40B4-BE49-F238E27FC236}">
                <a16:creationId xmlns:a16="http://schemas.microsoft.com/office/drawing/2014/main" id="{049BFA54-870E-4272-8BF8-A379A8F4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37" y="4218179"/>
            <a:ext cx="486993" cy="32466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2">
            <a:extLst>
              <a:ext uri="{FF2B5EF4-FFF2-40B4-BE49-F238E27FC236}">
                <a16:creationId xmlns:a16="http://schemas.microsoft.com/office/drawing/2014/main" id="{30913253-7374-4F70-9F2D-3A9C8892EF61}"/>
              </a:ext>
            </a:extLst>
          </p:cNvPr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19" y="4218179"/>
            <a:ext cx="486000" cy="32466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4">
            <a:extLst>
              <a:ext uri="{FF2B5EF4-FFF2-40B4-BE49-F238E27FC236}">
                <a16:creationId xmlns:a16="http://schemas.microsoft.com/office/drawing/2014/main" id="{E869B822-57ED-431C-A8FA-915DE7B9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08" y="4218179"/>
            <a:ext cx="487218" cy="324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6">
            <a:extLst>
              <a:ext uri="{FF2B5EF4-FFF2-40B4-BE49-F238E27FC236}">
                <a16:creationId xmlns:a16="http://schemas.microsoft.com/office/drawing/2014/main" id="{F83E489B-9DCF-4252-87AC-6BD6F332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15" y="4218179"/>
            <a:ext cx="486000" cy="324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8">
            <a:extLst>
              <a:ext uri="{FF2B5EF4-FFF2-40B4-BE49-F238E27FC236}">
                <a16:creationId xmlns:a16="http://schemas.microsoft.com/office/drawing/2014/main" id="{A05BCF8E-7390-4258-B8B7-EE73894C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03" y="4218179"/>
            <a:ext cx="486000" cy="324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D28500-2EFC-4D68-8D40-E0C181A73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01" y="5053369"/>
            <a:ext cx="837958" cy="5584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BA1E2DC-3F12-4658-9293-751E14D35167}"/>
              </a:ext>
            </a:extLst>
          </p:cNvPr>
          <p:cNvSpPr/>
          <p:nvPr/>
        </p:nvSpPr>
        <p:spPr>
          <a:xfrm>
            <a:off x="251768" y="1498590"/>
            <a:ext cx="55446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Мы разрабатываем новые проекты по выращиванию ягод по всему миру с целью обеспечения поставок ягод 365 дней в году.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F19253B7-FF6A-4755-B88F-3373CE2BCD63}"/>
              </a:ext>
            </a:extLst>
          </p:cNvPr>
          <p:cNvSpPr/>
          <p:nvPr/>
        </p:nvSpPr>
        <p:spPr>
          <a:xfrm>
            <a:off x="2538952" y="5132526"/>
            <a:ext cx="5328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С 2021г :</a:t>
            </a:r>
          </a:p>
        </p:txBody>
      </p:sp>
    </p:spTree>
    <p:extLst>
      <p:ext uri="{BB962C8B-B14F-4D97-AF65-F5344CB8AC3E}">
        <p14:creationId xmlns:p14="http://schemas.microsoft.com/office/powerpoint/2010/main" val="185935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Наша генетика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6</a:t>
            </a:fld>
            <a:endParaRPr lang="ru-RU" b="0" dirty="0"/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356DB8-8C1E-4F4A-B434-97A575FD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67" y="1364577"/>
            <a:ext cx="7962066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93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Гектары</a:t>
            </a:r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graphicFrame>
        <p:nvGraphicFramePr>
          <p:cNvPr id="51" name="Marcador de contenido 8">
            <a:extLst>
              <a:ext uri="{FF2B5EF4-FFF2-40B4-BE49-F238E27FC236}">
                <a16:creationId xmlns:a16="http://schemas.microsoft.com/office/drawing/2014/main" id="{FAA43899-B172-430B-9DF8-ED9671764E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142510"/>
              </p:ext>
            </p:extLst>
          </p:nvPr>
        </p:nvGraphicFramePr>
        <p:xfrm>
          <a:off x="683816" y="1630669"/>
          <a:ext cx="69127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" name="Rectángulo 51">
            <a:extLst>
              <a:ext uri="{FF2B5EF4-FFF2-40B4-BE49-F238E27FC236}">
                <a16:creationId xmlns:a16="http://schemas.microsoft.com/office/drawing/2014/main" id="{4BAD9F3A-DCE6-4599-B596-6D3642C8F08C}"/>
              </a:ext>
            </a:extLst>
          </p:cNvPr>
          <p:cNvSpPr/>
          <p:nvPr/>
        </p:nvSpPr>
        <p:spPr>
          <a:xfrm>
            <a:off x="2145315" y="2785364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1.537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2FDB68E5-40E7-4F4D-B4C4-1DAA9B4303F0}"/>
              </a:ext>
            </a:extLst>
          </p:cNvPr>
          <p:cNvSpPr/>
          <p:nvPr/>
        </p:nvSpPr>
        <p:spPr>
          <a:xfrm>
            <a:off x="4172511" y="2286738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1.912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EAB90BC9-2924-4CDC-B5E0-CA5125BFFCC5}"/>
              </a:ext>
            </a:extLst>
          </p:cNvPr>
          <p:cNvSpPr/>
          <p:nvPr/>
        </p:nvSpPr>
        <p:spPr>
          <a:xfrm>
            <a:off x="6125210" y="1526348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2.638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22E1FE9A-C4CB-4A61-9D4B-A03E06BD90F5}"/>
              </a:ext>
            </a:extLst>
          </p:cNvPr>
          <p:cNvSpPr/>
          <p:nvPr/>
        </p:nvSpPr>
        <p:spPr>
          <a:xfrm>
            <a:off x="3193886" y="4169756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A6C851"/>
                </a:solidFill>
                <a:latin typeface="Helvetica Neue Bold Condensed"/>
                <a:cs typeface="Helvetica Neue Bold Condensed"/>
              </a:rPr>
              <a:t>18%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08A269F6-55CC-40EA-B83F-2EAFDB0CCA7F}"/>
              </a:ext>
            </a:extLst>
          </p:cNvPr>
          <p:cNvSpPr/>
          <p:nvPr/>
        </p:nvSpPr>
        <p:spPr>
          <a:xfrm>
            <a:off x="3193886" y="3639681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FF0000"/>
                </a:solidFill>
                <a:latin typeface="Helvetica Neue Bold Condensed"/>
                <a:cs typeface="Helvetica Neue Bold Condensed"/>
              </a:rPr>
              <a:t>9%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993FB390-A2CF-4258-B545-975B19D42923}"/>
              </a:ext>
            </a:extLst>
          </p:cNvPr>
          <p:cNvSpPr/>
          <p:nvPr/>
        </p:nvSpPr>
        <p:spPr>
          <a:xfrm>
            <a:off x="5295970" y="3243221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FF0000"/>
                </a:solidFill>
                <a:latin typeface="Helvetica Neue Bold Condensed"/>
                <a:cs typeface="Helvetica Neue Bold Condensed"/>
              </a:rPr>
              <a:t>67%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3D8868B4-B493-4C15-B994-ED6F15B407CD}"/>
              </a:ext>
            </a:extLst>
          </p:cNvPr>
          <p:cNvSpPr/>
          <p:nvPr/>
        </p:nvSpPr>
        <p:spPr>
          <a:xfrm>
            <a:off x="3144192" y="3060138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chemeClr val="accent1">
                    <a:lumMod val="50000"/>
                  </a:schemeClr>
                </a:solidFill>
                <a:latin typeface="Helvetica Neue Bold Condensed"/>
                <a:cs typeface="Helvetica Neue Bold Condensed"/>
              </a:rPr>
              <a:t>46%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90A8DC25-2CDD-4544-88D9-B08B1475499C}"/>
              </a:ext>
            </a:extLst>
          </p:cNvPr>
          <p:cNvSpPr/>
          <p:nvPr/>
        </p:nvSpPr>
        <p:spPr>
          <a:xfrm>
            <a:off x="5267116" y="2662403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254061"/>
                </a:solidFill>
                <a:latin typeface="Helvetica Neue Bold Condensed"/>
                <a:cs typeface="Helvetica Neue Bold Condensed"/>
              </a:rPr>
              <a:t>7%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F3C48187-31F9-4CFA-A296-466A34E50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0442">
            <a:off x="3061448" y="3383818"/>
            <a:ext cx="1082092" cy="190596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D48264EA-A4E0-4D18-BEDE-14F61123A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20940">
            <a:off x="3024307" y="3910681"/>
            <a:ext cx="1082092" cy="190596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523831EC-92AC-4361-86D6-873C8B3F2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9496">
            <a:off x="2994899" y="4439261"/>
            <a:ext cx="1103443" cy="194357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8262931A-706B-4E45-8208-A3A38FEF5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7187">
            <a:off x="5020813" y="2924929"/>
            <a:ext cx="1082092" cy="190596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5923F9FB-D18B-4A51-A5C3-3C39DC0F5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93055">
            <a:off x="5020813" y="3532660"/>
            <a:ext cx="1082092" cy="190596"/>
          </a:xfrm>
          <a:prstGeom prst="rect">
            <a:avLst/>
          </a:prstGeom>
        </p:spPr>
      </p:pic>
      <p:pic>
        <p:nvPicPr>
          <p:cNvPr id="66" name="Imagen 65" descr="destacado_redondo.png">
            <a:extLst>
              <a:ext uri="{FF2B5EF4-FFF2-40B4-BE49-F238E27FC236}">
                <a16:creationId xmlns:a16="http://schemas.microsoft.com/office/drawing/2014/main" id="{93B61AEB-DB09-48B9-A59F-7995A369B0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82" y="2742745"/>
            <a:ext cx="1017653" cy="454571"/>
          </a:xfrm>
          <a:prstGeom prst="rect">
            <a:avLst/>
          </a:prstGeom>
        </p:spPr>
      </p:pic>
      <p:pic>
        <p:nvPicPr>
          <p:cNvPr id="67" name="Imagen 66" descr="destacado_redondo.png">
            <a:extLst>
              <a:ext uri="{FF2B5EF4-FFF2-40B4-BE49-F238E27FC236}">
                <a16:creationId xmlns:a16="http://schemas.microsoft.com/office/drawing/2014/main" id="{BB33184E-D81F-4BDB-8FE2-38EE385CB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557" y="2235996"/>
            <a:ext cx="1017653" cy="454571"/>
          </a:xfrm>
          <a:prstGeom prst="rect">
            <a:avLst/>
          </a:prstGeom>
        </p:spPr>
      </p:pic>
      <p:pic>
        <p:nvPicPr>
          <p:cNvPr id="68" name="Imagen 67" descr="destacado_redondo.png">
            <a:extLst>
              <a:ext uri="{FF2B5EF4-FFF2-40B4-BE49-F238E27FC236}">
                <a16:creationId xmlns:a16="http://schemas.microsoft.com/office/drawing/2014/main" id="{133DBD84-8E2D-4CFA-8640-8A97B55AE1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27" y="1476524"/>
            <a:ext cx="1017653" cy="454571"/>
          </a:xfrm>
          <a:prstGeom prst="rect">
            <a:avLst/>
          </a:prstGeom>
        </p:spPr>
      </p:pic>
      <p:sp>
        <p:nvSpPr>
          <p:cNvPr id="69" name="Rectángulo 37">
            <a:extLst>
              <a:ext uri="{FF2B5EF4-FFF2-40B4-BE49-F238E27FC236}">
                <a16:creationId xmlns:a16="http://schemas.microsoft.com/office/drawing/2014/main" id="{EBBFB9B2-FC4A-41EE-8810-61E84F25D388}"/>
              </a:ext>
            </a:extLst>
          </p:cNvPr>
          <p:cNvSpPr/>
          <p:nvPr/>
        </p:nvSpPr>
        <p:spPr>
          <a:xfrm>
            <a:off x="5249545" y="3956896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A6C851"/>
                </a:solidFill>
                <a:latin typeface="Helvetica Neue Bold Condensed"/>
                <a:cs typeface="Helvetica Neue Bold Condensed"/>
              </a:rPr>
              <a:t>35%</a:t>
            </a:r>
          </a:p>
        </p:txBody>
      </p:sp>
      <p:pic>
        <p:nvPicPr>
          <p:cNvPr id="70" name="Imagen 33">
            <a:extLst>
              <a:ext uri="{FF2B5EF4-FFF2-40B4-BE49-F238E27FC236}">
                <a16:creationId xmlns:a16="http://schemas.microsoft.com/office/drawing/2014/main" id="{8E4F4161-E86B-4A33-8836-8D63BC61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9496">
            <a:off x="5050558" y="4226401"/>
            <a:ext cx="1103443" cy="194357"/>
          </a:xfrm>
          <a:prstGeom prst="rect">
            <a:avLst/>
          </a:prstGeom>
        </p:spPr>
      </p:pic>
      <p:sp>
        <p:nvSpPr>
          <p:cNvPr id="71" name="Rectángulo 42">
            <a:extLst>
              <a:ext uri="{FF2B5EF4-FFF2-40B4-BE49-F238E27FC236}">
                <a16:creationId xmlns:a16="http://schemas.microsoft.com/office/drawing/2014/main" id="{BDF90E3B-CF17-4000-B26A-AF1F68B7B4D8}"/>
              </a:ext>
            </a:extLst>
          </p:cNvPr>
          <p:cNvSpPr/>
          <p:nvPr/>
        </p:nvSpPr>
        <p:spPr>
          <a:xfrm>
            <a:off x="5124160" y="213284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7030A0"/>
                </a:solidFill>
                <a:latin typeface="Helvetica Neue Bold Condensed"/>
                <a:cs typeface="Helvetica Neue Bold Condensed"/>
              </a:rPr>
              <a:t>32%</a:t>
            </a:r>
          </a:p>
        </p:txBody>
      </p:sp>
      <p:pic>
        <p:nvPicPr>
          <p:cNvPr id="72" name="Imagen 34">
            <a:extLst>
              <a:ext uri="{FF2B5EF4-FFF2-40B4-BE49-F238E27FC236}">
                <a16:creationId xmlns:a16="http://schemas.microsoft.com/office/drawing/2014/main" id="{9A8E14C3-893A-4B71-BAA8-6F17A40D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53530">
            <a:off x="4948246" y="2440800"/>
            <a:ext cx="1082092" cy="190596"/>
          </a:xfrm>
          <a:prstGeom prst="rect">
            <a:avLst/>
          </a:prstGeom>
        </p:spPr>
      </p:pic>
      <p:sp>
        <p:nvSpPr>
          <p:cNvPr id="116" name="Номер слайда 4">
            <a:extLst>
              <a:ext uri="{FF2B5EF4-FFF2-40B4-BE49-F238E27FC236}">
                <a16:creationId xmlns:a16="http://schemas.microsoft.com/office/drawing/2014/main" id="{6FD7749B-64C0-4AF5-BE88-F89E411A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b="0" smtClean="0"/>
              <a:pPr/>
              <a:t>7</a:t>
            </a:fld>
            <a:endParaRPr lang="ru-RU" b="0" dirty="0"/>
          </a:p>
        </p:txBody>
      </p:sp>
      <p:sp>
        <p:nvSpPr>
          <p:cNvPr id="117" name="Rectángulo 116">
            <a:extLst>
              <a:ext uri="{FF2B5EF4-FFF2-40B4-BE49-F238E27FC236}">
                <a16:creationId xmlns:a16="http://schemas.microsoft.com/office/drawing/2014/main" id="{7B9D3866-ABFD-4A64-B6DD-528B7DB0D499}"/>
              </a:ext>
            </a:extLst>
          </p:cNvPr>
          <p:cNvSpPr/>
          <p:nvPr/>
        </p:nvSpPr>
        <p:spPr>
          <a:xfrm rot="16200000">
            <a:off x="208405" y="3043427"/>
            <a:ext cx="858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cs typeface="Helvetica Neue Bold Condensed"/>
              </a:rPr>
              <a:t>Гектары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3535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Производство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8</a:t>
            </a:fld>
            <a:endParaRPr lang="ru-RU" b="0" dirty="0"/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graphicFrame>
        <p:nvGraphicFramePr>
          <p:cNvPr id="87" name="Marcador de contenido 8">
            <a:extLst>
              <a:ext uri="{FF2B5EF4-FFF2-40B4-BE49-F238E27FC236}">
                <a16:creationId xmlns:a16="http://schemas.microsoft.com/office/drawing/2014/main" id="{733E9016-8B16-4687-9014-3A0613A5C2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578478"/>
              </p:ext>
            </p:extLst>
          </p:nvPr>
        </p:nvGraphicFramePr>
        <p:xfrm>
          <a:off x="1222233" y="1664459"/>
          <a:ext cx="6048671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Rectángulo 87">
            <a:extLst>
              <a:ext uri="{FF2B5EF4-FFF2-40B4-BE49-F238E27FC236}">
                <a16:creationId xmlns:a16="http://schemas.microsoft.com/office/drawing/2014/main" id="{FBD5E319-A360-4C72-8DA0-8B0DC7E2BA68}"/>
              </a:ext>
            </a:extLst>
          </p:cNvPr>
          <p:cNvSpPr/>
          <p:nvPr/>
        </p:nvSpPr>
        <p:spPr>
          <a:xfrm>
            <a:off x="2462802" y="3161101"/>
            <a:ext cx="867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37.456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63524005-A31D-442C-BD17-F457F90A56B5}"/>
              </a:ext>
            </a:extLst>
          </p:cNvPr>
          <p:cNvSpPr/>
          <p:nvPr/>
        </p:nvSpPr>
        <p:spPr>
          <a:xfrm>
            <a:off x="4098895" y="2581470"/>
            <a:ext cx="867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44.431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773DAB9F-FBAF-4044-A38D-2C4A69297C23}"/>
              </a:ext>
            </a:extLst>
          </p:cNvPr>
          <p:cNvSpPr/>
          <p:nvPr/>
        </p:nvSpPr>
        <p:spPr>
          <a:xfrm>
            <a:off x="5837528" y="1606541"/>
            <a:ext cx="886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>
                <a:solidFill>
                  <a:srgbClr val="000000"/>
                </a:solidFill>
                <a:latin typeface="Helvetica Neue Bold Condensed"/>
                <a:cs typeface="Helvetica Neue Bold Condensed"/>
              </a:rPr>
              <a:t>63.346</a:t>
            </a: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1AC70251-80B7-4219-9733-7F248E26EAF8}"/>
              </a:ext>
            </a:extLst>
          </p:cNvPr>
          <p:cNvSpPr/>
          <p:nvPr/>
        </p:nvSpPr>
        <p:spPr>
          <a:xfrm>
            <a:off x="3367124" y="4275163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A6C851"/>
                </a:solidFill>
                <a:latin typeface="Helvetica Neue Bold Condensed"/>
                <a:cs typeface="Helvetica Neue Bold Condensed"/>
              </a:rPr>
              <a:t>8%</a:t>
            </a:r>
          </a:p>
        </p:txBody>
      </p:sp>
      <p:sp>
        <p:nvSpPr>
          <p:cNvPr id="93" name="Rectángulo 92">
            <a:extLst>
              <a:ext uri="{FF2B5EF4-FFF2-40B4-BE49-F238E27FC236}">
                <a16:creationId xmlns:a16="http://schemas.microsoft.com/office/drawing/2014/main" id="{3CC980AD-ACB3-4922-B03E-DCB4953626FB}"/>
              </a:ext>
            </a:extLst>
          </p:cNvPr>
          <p:cNvSpPr/>
          <p:nvPr/>
        </p:nvSpPr>
        <p:spPr>
          <a:xfrm>
            <a:off x="3356109" y="3819615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FF0000"/>
                </a:solidFill>
                <a:latin typeface="Helvetica Neue Bold Condensed"/>
                <a:cs typeface="Helvetica Neue Bold Condensed"/>
              </a:rPr>
              <a:t>31%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71D690E0-3F14-4815-B7FA-E1AB9CC3B87A}"/>
              </a:ext>
            </a:extLst>
          </p:cNvPr>
          <p:cNvSpPr/>
          <p:nvPr/>
        </p:nvSpPr>
        <p:spPr>
          <a:xfrm>
            <a:off x="3365662" y="335111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chemeClr val="accent1">
                    <a:lumMod val="50000"/>
                  </a:schemeClr>
                </a:solidFill>
                <a:latin typeface="Helvetica Neue Bold Condensed"/>
                <a:cs typeface="Helvetica Neue Bold Condensed"/>
              </a:rPr>
              <a:t>61%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059CEF2F-9DB5-4642-B170-856A78D307DF}"/>
              </a:ext>
            </a:extLst>
          </p:cNvPr>
          <p:cNvSpPr/>
          <p:nvPr/>
        </p:nvSpPr>
        <p:spPr>
          <a:xfrm>
            <a:off x="5093107" y="3524342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FF0000"/>
                </a:solidFill>
                <a:latin typeface="Helvetica Neue Bold Condensed"/>
                <a:cs typeface="Helvetica Neue Bold Condensed"/>
              </a:rPr>
              <a:t>57%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26C2AC7B-509E-4C51-ACFB-7E21AAC600AB}"/>
              </a:ext>
            </a:extLst>
          </p:cNvPr>
          <p:cNvSpPr/>
          <p:nvPr/>
        </p:nvSpPr>
        <p:spPr>
          <a:xfrm>
            <a:off x="5014779" y="299211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chemeClr val="accent1">
                    <a:lumMod val="50000"/>
                  </a:schemeClr>
                </a:solidFill>
                <a:latin typeface="Helvetica Neue Bold Condensed"/>
                <a:cs typeface="Helvetica Neue Bold Condensed"/>
              </a:rPr>
              <a:t>71%</a:t>
            </a:r>
          </a:p>
        </p:txBody>
      </p:sp>
      <p:pic>
        <p:nvPicPr>
          <p:cNvPr id="97" name="Imagen 96">
            <a:extLst>
              <a:ext uri="{FF2B5EF4-FFF2-40B4-BE49-F238E27FC236}">
                <a16:creationId xmlns:a16="http://schemas.microsoft.com/office/drawing/2014/main" id="{47D0C24E-F146-4593-BFDD-E1B55569B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3380766" y="4546130"/>
            <a:ext cx="616580" cy="140544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90AC1EA6-A1AA-4316-9428-1383A00D4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3384833" y="4042459"/>
            <a:ext cx="616580" cy="140544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7365D2D8-DE68-49CB-AD89-03AE068F8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5115846" y="3798975"/>
            <a:ext cx="616580" cy="140544"/>
          </a:xfrm>
          <a:prstGeom prst="rect">
            <a:avLst/>
          </a:prstGeom>
        </p:spPr>
      </p:pic>
      <p:pic>
        <p:nvPicPr>
          <p:cNvPr id="100" name="Imagen 99">
            <a:extLst>
              <a:ext uri="{FF2B5EF4-FFF2-40B4-BE49-F238E27FC236}">
                <a16:creationId xmlns:a16="http://schemas.microsoft.com/office/drawing/2014/main" id="{C6F6F3C2-65E8-4C2C-A868-2DB52A570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5142603" y="3226585"/>
            <a:ext cx="616580" cy="140544"/>
          </a:xfrm>
          <a:prstGeom prst="rect">
            <a:avLst/>
          </a:prstGeom>
        </p:spPr>
      </p:pic>
      <p:pic>
        <p:nvPicPr>
          <p:cNvPr id="101" name="Imagen 100" descr="destacado_redondo.png">
            <a:extLst>
              <a:ext uri="{FF2B5EF4-FFF2-40B4-BE49-F238E27FC236}">
                <a16:creationId xmlns:a16="http://schemas.microsoft.com/office/drawing/2014/main" id="{373165F2-1B3B-46F3-B9C4-961E76DBB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96" y="3107902"/>
            <a:ext cx="1017653" cy="454571"/>
          </a:xfrm>
          <a:prstGeom prst="rect">
            <a:avLst/>
          </a:prstGeom>
        </p:spPr>
      </p:pic>
      <p:pic>
        <p:nvPicPr>
          <p:cNvPr id="102" name="Imagen 101" descr="destacado_redondo.png">
            <a:extLst>
              <a:ext uri="{FF2B5EF4-FFF2-40B4-BE49-F238E27FC236}">
                <a16:creationId xmlns:a16="http://schemas.microsoft.com/office/drawing/2014/main" id="{94518CE9-8A50-4597-819A-FF78E143D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5" y="2537021"/>
            <a:ext cx="1217064" cy="454571"/>
          </a:xfrm>
          <a:prstGeom prst="rect">
            <a:avLst/>
          </a:prstGeom>
        </p:spPr>
      </p:pic>
      <p:pic>
        <p:nvPicPr>
          <p:cNvPr id="103" name="Imagen 102" descr="destacado_redondo.png">
            <a:extLst>
              <a:ext uri="{FF2B5EF4-FFF2-40B4-BE49-F238E27FC236}">
                <a16:creationId xmlns:a16="http://schemas.microsoft.com/office/drawing/2014/main" id="{B7E40B71-9073-48EC-91AA-75FAA7597B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68" y="1548532"/>
            <a:ext cx="1017653" cy="454571"/>
          </a:xfrm>
          <a:prstGeom prst="rect">
            <a:avLst/>
          </a:prstGeom>
        </p:spPr>
      </p:pic>
      <p:pic>
        <p:nvPicPr>
          <p:cNvPr id="104" name="Imagen 37">
            <a:extLst>
              <a:ext uri="{FF2B5EF4-FFF2-40B4-BE49-F238E27FC236}">
                <a16:creationId xmlns:a16="http://schemas.microsoft.com/office/drawing/2014/main" id="{A6C37903-DF0D-404B-BB9D-059B04932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3380767" y="3636120"/>
            <a:ext cx="616580" cy="140544"/>
          </a:xfrm>
          <a:prstGeom prst="rect">
            <a:avLst/>
          </a:prstGeom>
        </p:spPr>
      </p:pic>
      <p:sp>
        <p:nvSpPr>
          <p:cNvPr id="105" name="Rectángulo 57">
            <a:extLst>
              <a:ext uri="{FF2B5EF4-FFF2-40B4-BE49-F238E27FC236}">
                <a16:creationId xmlns:a16="http://schemas.microsoft.com/office/drawing/2014/main" id="{5392213A-F8CC-437B-8F3E-67AFEA4F2AD7}"/>
              </a:ext>
            </a:extLst>
          </p:cNvPr>
          <p:cNvSpPr/>
          <p:nvPr/>
        </p:nvSpPr>
        <p:spPr>
          <a:xfrm>
            <a:off x="5093107" y="4137149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A6C851"/>
                </a:solidFill>
                <a:latin typeface="Helvetica Neue Bold Condensed"/>
                <a:cs typeface="Helvetica Neue Bold Condensed"/>
              </a:rPr>
              <a:t>33%</a:t>
            </a:r>
          </a:p>
        </p:txBody>
      </p:sp>
      <p:pic>
        <p:nvPicPr>
          <p:cNvPr id="106" name="Imagen 2">
            <a:extLst>
              <a:ext uri="{FF2B5EF4-FFF2-40B4-BE49-F238E27FC236}">
                <a16:creationId xmlns:a16="http://schemas.microsoft.com/office/drawing/2014/main" id="{21FEB709-88E0-442C-9F01-B9FD25FB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5182387" y="4350772"/>
            <a:ext cx="616580" cy="140544"/>
          </a:xfrm>
          <a:prstGeom prst="rect">
            <a:avLst/>
          </a:prstGeom>
        </p:spPr>
      </p:pic>
      <p:sp>
        <p:nvSpPr>
          <p:cNvPr id="107" name="Rectángulo 71">
            <a:extLst>
              <a:ext uri="{FF2B5EF4-FFF2-40B4-BE49-F238E27FC236}">
                <a16:creationId xmlns:a16="http://schemas.microsoft.com/office/drawing/2014/main" id="{B535CA22-37E7-4FED-9240-2A856B57B3A4}"/>
              </a:ext>
            </a:extLst>
          </p:cNvPr>
          <p:cNvSpPr/>
          <p:nvPr/>
        </p:nvSpPr>
        <p:spPr>
          <a:xfrm>
            <a:off x="5014779" y="2586183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>
                <a:solidFill>
                  <a:srgbClr val="7030A0"/>
                </a:solidFill>
                <a:latin typeface="Helvetica Neue Bold Condensed"/>
                <a:cs typeface="Helvetica Neue Bold Condensed"/>
              </a:rPr>
              <a:t>32%</a:t>
            </a:r>
          </a:p>
        </p:txBody>
      </p:sp>
      <p:pic>
        <p:nvPicPr>
          <p:cNvPr id="108" name="Imagen 40">
            <a:extLst>
              <a:ext uri="{FF2B5EF4-FFF2-40B4-BE49-F238E27FC236}">
                <a16:creationId xmlns:a16="http://schemas.microsoft.com/office/drawing/2014/main" id="{639FD38C-43AE-4AA3-874F-B9CA2270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5092292" y="2848568"/>
            <a:ext cx="616580" cy="140544"/>
          </a:xfrm>
          <a:prstGeom prst="rect">
            <a:avLst/>
          </a:prstGeom>
        </p:spPr>
      </p:pic>
      <p:sp>
        <p:nvSpPr>
          <p:cNvPr id="159" name="Rectángulo 158">
            <a:extLst>
              <a:ext uri="{FF2B5EF4-FFF2-40B4-BE49-F238E27FC236}">
                <a16:creationId xmlns:a16="http://schemas.microsoft.com/office/drawing/2014/main" id="{9BC5525D-0C85-4969-80A7-A4E624E7A893}"/>
              </a:ext>
            </a:extLst>
          </p:cNvPr>
          <p:cNvSpPr/>
          <p:nvPr/>
        </p:nvSpPr>
        <p:spPr>
          <a:xfrm rot="16200000">
            <a:off x="58920" y="3170736"/>
            <a:ext cx="1901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cs typeface="Helvetica Neue Bold Condensed"/>
              </a:rPr>
              <a:t>Производство (тонн)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Neue Bold Condensed"/>
              <a:cs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4709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>
          <a:xfrm>
            <a:off x="741692" y="653225"/>
            <a:ext cx="6797016" cy="71135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Наше предложение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9</a:t>
            </a:fld>
            <a:endParaRPr lang="ru-RU" b="0" dirty="0"/>
          </a:p>
        </p:txBody>
      </p:sp>
      <p:sp>
        <p:nvSpPr>
          <p:cNvPr id="46" name="TextBox 14">
            <a:extLst>
              <a:ext uri="{FF2B5EF4-FFF2-40B4-BE49-F238E27FC236}">
                <a16:creationId xmlns:a16="http://schemas.microsoft.com/office/drawing/2014/main" id="{C3510970-E8E7-4751-B0FC-522F81577FB3}"/>
              </a:ext>
            </a:extLst>
          </p:cNvPr>
          <p:cNvSpPr txBox="1"/>
          <p:nvPr/>
        </p:nvSpPr>
        <p:spPr>
          <a:xfrm>
            <a:off x="178860" y="5783807"/>
            <a:ext cx="4609412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Возможности кооперации для совместной реализации ягод в Европе и в России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4BFA174-5A80-4DC1-A69C-DE7DA8BDDCE3}"/>
              </a:ext>
            </a:extLst>
          </p:cNvPr>
          <p:cNvSpPr/>
          <p:nvPr/>
        </p:nvSpPr>
        <p:spPr>
          <a:xfrm>
            <a:off x="433620" y="1364577"/>
            <a:ext cx="741316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2020</a:t>
            </a:r>
          </a:p>
          <a:p>
            <a:pPr lvl="1">
              <a:lnSpc>
                <a:spcPct val="150000"/>
              </a:lnSpc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Дистрибуция ягод, производимых в настоящее время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Договоры поставки со всеми основными ритейлерами.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Специализированный склад класса А в Москве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Оборудование по упаковке и </a:t>
            </a:r>
            <a:r>
              <a:rPr lang="ru-RU" dirty="0" err="1">
                <a:solidFill>
                  <a:schemeClr val="bg1">
                    <a:lumMod val="50000"/>
                  </a:schemeClr>
                </a:solidFill>
              </a:rPr>
              <a:t>стикеровке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Собственная логистика до РЦ клиентов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2021</a:t>
            </a:r>
          </a:p>
          <a:p>
            <a:pPr lvl="1">
              <a:lnSpc>
                <a:spcPct val="150000"/>
              </a:lnSpc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Производство и дистрибуция сортов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Surexport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Комплексная техническая консультация и полное сопровождение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Доступ ко всем сортам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Surexport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Финансирование по обеспечению саженцами и упаковкой. 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 ·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Гарантия приобретения всего выращенного объёма.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  <a:p>
            <a:pPr lvl="2"/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00618"/>
      </p:ext>
    </p:extLst>
  </p:cSld>
  <p:clrMapOvr>
    <a:masterClrMapping/>
  </p:clrMapOvr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4359</TotalTime>
  <Words>486</Words>
  <Application>Microsoft Office PowerPoint</Application>
  <PresentationFormat>Personalizado</PresentationFormat>
  <Paragraphs>147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Helvetica Neue</vt:lpstr>
      <vt:lpstr>Helvetica Neue Bold Condensed</vt:lpstr>
      <vt:lpstr>HelveticaNeueLT Std Cn</vt:lpstr>
      <vt:lpstr>HelveticaNeueLT Std Med Cn</vt:lpstr>
      <vt:lpstr>Wf17_presentation</vt:lpstr>
      <vt:lpstr>Возможности кооперации для совместной реализации ягод в Европе и в России </vt:lpstr>
      <vt:lpstr>О компании Surexport</vt:lpstr>
      <vt:lpstr>Surexport в мире</vt:lpstr>
      <vt:lpstr>Наши клиенты</vt:lpstr>
      <vt:lpstr>Наша стратегия</vt:lpstr>
      <vt:lpstr>Наша генетика</vt:lpstr>
      <vt:lpstr>Гектары</vt:lpstr>
      <vt:lpstr>Производство</vt:lpstr>
      <vt:lpstr>Наше предложение</vt:lpstr>
      <vt:lpstr>Благодарю за внимание! Вопросы?</vt:lpstr>
    </vt:vector>
  </TitlesOfParts>
  <Manager/>
  <Company>Berry-Union.RU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subject/>
  <dc:creator>Berry-Union.RU</dc:creator>
  <cp:keywords/>
  <dc:description/>
  <cp:lastModifiedBy>Xavier Torrents</cp:lastModifiedBy>
  <cp:revision>53</cp:revision>
  <cp:lastPrinted>2017-09-01T08:27:00Z</cp:lastPrinted>
  <dcterms:created xsi:type="dcterms:W3CDTF">2017-08-31T15:35:35Z</dcterms:created>
  <dcterms:modified xsi:type="dcterms:W3CDTF">2020-02-26T18:56:35Z</dcterms:modified>
  <cp:category/>
</cp:coreProperties>
</file>